
<file path=[Content_Types].xml><?xml version="1.0" encoding="utf-8"?>
<Types xmlns="http://schemas.openxmlformats.org/package/2006/content-types">
  <Default Extension="xml" ContentType="application/xml"/>
  <Default Extension="jpg" ContentType="image/jpeg"/>
  <Default Extension="rels" ContentType="application/vnd.openxmlformats-package.relationships+xml"/>
  <Default Extension="mov" ContentType="video/unknown"/>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085" autoAdjust="0"/>
  </p:normalViewPr>
  <p:slideViewPr>
    <p:cSldViewPr snapToGrid="0" snapToObjects="1">
      <p:cViewPr>
        <p:scale>
          <a:sx n="75" d="100"/>
          <a:sy n="75" d="100"/>
        </p:scale>
        <p:origin x="-2928" y="-7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045348176"/>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7" name="Shape 10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marL="457200" lvl="0" indent="-228600" rtl="0">
              <a:spcBef>
                <a:spcPts val="0"/>
              </a:spcBef>
              <a:buChar char="●"/>
            </a:pPr>
            <a:r>
              <a:rPr lang="en"/>
              <a:t>For more information on the material presented in the notes see the References section.</a:t>
            </a:r>
          </a:p>
        </p:txBody>
      </p:sp>
      <p:sp>
        <p:nvSpPr>
          <p:cNvPr id="108" name="Shape 108"/>
          <p:cNvSpPr txBox="1">
            <a:spLocks noGrp="1"/>
          </p:cNvSpPr>
          <p:nvPr>
            <p:ph type="sldNum" idx="12"/>
          </p:nvPr>
        </p:nvSpPr>
        <p:spPr>
          <a:xfrm>
            <a:off x="3884612" y="8685213"/>
            <a:ext cx="2971799" cy="457200"/>
          </a:xfrm>
          <a:prstGeom prst="rect">
            <a:avLst/>
          </a:prstGeom>
          <a:noFill/>
          <a:ln>
            <a:noFill/>
          </a:ln>
        </p:spPr>
        <p:txBody>
          <a:bodyPr lIns="91425" tIns="91425" rIns="91425" bIns="91425" anchor="ctr" anchorCtr="0">
            <a:noAutofit/>
          </a:bodyPr>
          <a:lstStyle/>
          <a:p>
            <a:pPr lvl="0" rtl="0">
              <a:spcBef>
                <a:spcPts val="0"/>
              </a:spcBef>
              <a:buClr>
                <a:srgbClr val="000000"/>
              </a:buClr>
              <a:buFont typeface="Arial"/>
              <a:buNone/>
            </a:pPr>
            <a:fld id="{00000000-1234-1234-1234-123412341234}" type="slidenum">
              <a:rPr lang="en"/>
              <a:t>1</a:t>
            </a:fld>
            <a:endParaRPr lang="e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6" name="Shape 1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dirty="0"/>
          </a:p>
          <a:p>
            <a:pPr marL="457200" lvl="0" indent="-228600" rtl="0">
              <a:spcBef>
                <a:spcPts val="0"/>
              </a:spcBef>
              <a:buFont typeface="Arial"/>
              <a:buChar char="•"/>
            </a:pPr>
            <a:r>
              <a:rPr lang="en" dirty="0"/>
              <a:t>Information on Viruses: </a:t>
            </a:r>
            <a:endParaRPr lang="en-US" dirty="0" smtClean="0"/>
          </a:p>
          <a:p>
            <a:pPr marL="457200" lvl="0" indent="-228600" rtl="0">
              <a:spcBef>
                <a:spcPts val="0"/>
              </a:spcBef>
              <a:buFont typeface="Arial"/>
              <a:buChar char="•"/>
            </a:pPr>
            <a:endParaRPr lang="en" dirty="0"/>
          </a:p>
          <a:p>
            <a:pPr marL="914400" lvl="1" indent="-228600" rtl="0">
              <a:spcBef>
                <a:spcPts val="0"/>
              </a:spcBef>
              <a:buFont typeface="Arial"/>
              <a:buChar char="•"/>
            </a:pPr>
            <a:r>
              <a:rPr lang="en" smtClean="0"/>
              <a:t>Virus’ </a:t>
            </a:r>
            <a:r>
              <a:rPr lang="en" dirty="0"/>
              <a:t>status as microorganisms is questionable because they do not fulfill all 4 of Koch’s postulates</a:t>
            </a:r>
            <a:r>
              <a:rPr lang="en" dirty="0" smtClean="0"/>
              <a:t>.</a:t>
            </a:r>
            <a:endParaRPr lang="en-US" dirty="0" smtClean="0"/>
          </a:p>
          <a:p>
            <a:pPr marL="914400" lvl="1" indent="-228600" rtl="0">
              <a:spcBef>
                <a:spcPts val="0"/>
              </a:spcBef>
              <a:buFont typeface="Arial"/>
              <a:buChar char="•"/>
            </a:pPr>
            <a:endParaRPr lang="en" dirty="0"/>
          </a:p>
          <a:p>
            <a:pPr marL="914400" lvl="1" indent="-228600" rtl="0">
              <a:spcBef>
                <a:spcPts val="0"/>
              </a:spcBef>
              <a:buClr>
                <a:schemeClr val="dk1"/>
              </a:buClr>
              <a:buFont typeface="Arial"/>
              <a:buChar char="•"/>
            </a:pPr>
            <a:r>
              <a:rPr lang="en" dirty="0">
                <a:solidFill>
                  <a:schemeClr val="dk1"/>
                </a:solidFill>
              </a:rPr>
              <a:t>Four criteria that were established by Robert Koch to identify the causative agent of a particular disease, these include</a:t>
            </a:r>
            <a:r>
              <a:rPr lang="en" dirty="0" smtClean="0">
                <a:solidFill>
                  <a:schemeClr val="dk1"/>
                </a:solidFill>
              </a:rPr>
              <a:t>:</a:t>
            </a:r>
            <a:endParaRPr lang="en" dirty="0">
              <a:solidFill>
                <a:schemeClr val="dk1"/>
              </a:solidFill>
            </a:endParaRPr>
          </a:p>
          <a:p>
            <a:pPr marL="1371600" lvl="2" indent="-228600" rtl="0">
              <a:lnSpc>
                <a:spcPct val="115000"/>
              </a:lnSpc>
              <a:spcBef>
                <a:spcPts val="0"/>
              </a:spcBef>
              <a:buClr>
                <a:schemeClr val="dk1"/>
              </a:buClr>
              <a:buFont typeface="Arial"/>
              <a:buChar char="•"/>
            </a:pPr>
            <a:r>
              <a:rPr lang="en" dirty="0">
                <a:solidFill>
                  <a:schemeClr val="dk1"/>
                </a:solidFill>
              </a:rPr>
              <a:t>the microorganism or other pathogen must be present in all cases of the disease</a:t>
            </a:r>
          </a:p>
          <a:p>
            <a:pPr marL="1371600" lvl="2" indent="-228600" rtl="0">
              <a:lnSpc>
                <a:spcPct val="115000"/>
              </a:lnSpc>
              <a:spcBef>
                <a:spcPts val="0"/>
              </a:spcBef>
              <a:buClr>
                <a:schemeClr val="dk1"/>
              </a:buClr>
              <a:buFont typeface="Arial"/>
              <a:buChar char="•"/>
            </a:pPr>
            <a:r>
              <a:rPr lang="en" dirty="0">
                <a:solidFill>
                  <a:schemeClr val="dk1"/>
                </a:solidFill>
              </a:rPr>
              <a:t>the pathogen can be isolated from the diseased host and grown in pure culture</a:t>
            </a:r>
          </a:p>
          <a:p>
            <a:pPr marL="1371600" lvl="2" indent="-228600" rtl="0">
              <a:lnSpc>
                <a:spcPct val="115000"/>
              </a:lnSpc>
              <a:spcBef>
                <a:spcPts val="0"/>
              </a:spcBef>
              <a:buClr>
                <a:schemeClr val="dk1"/>
              </a:buClr>
              <a:buFont typeface="Arial"/>
              <a:buChar char="•"/>
            </a:pPr>
            <a:r>
              <a:rPr lang="en" dirty="0">
                <a:solidFill>
                  <a:schemeClr val="dk1"/>
                </a:solidFill>
              </a:rPr>
              <a:t>the pathogen from the pure culture must cause the disease when inoculated into a healthy, susceptible laboratory animal</a:t>
            </a:r>
          </a:p>
          <a:p>
            <a:pPr marL="1371600" lvl="2" indent="-228600" rtl="0">
              <a:lnSpc>
                <a:spcPct val="115000"/>
              </a:lnSpc>
              <a:spcBef>
                <a:spcPts val="0"/>
              </a:spcBef>
              <a:buClr>
                <a:schemeClr val="dk1"/>
              </a:buClr>
              <a:buFont typeface="Arial"/>
              <a:buChar char="•"/>
            </a:pPr>
            <a:r>
              <a:rPr lang="en" dirty="0">
                <a:solidFill>
                  <a:schemeClr val="dk1"/>
                </a:solidFill>
              </a:rPr>
              <a:t>the pathogen must be reisolated from the new host and shown to be the same as the originally inoculated </a:t>
            </a:r>
            <a:r>
              <a:rPr lang="en" dirty="0" smtClean="0">
                <a:solidFill>
                  <a:schemeClr val="dk1"/>
                </a:solidFill>
              </a:rPr>
              <a:t>pathogen</a:t>
            </a:r>
            <a:endParaRPr lang="en-US" dirty="0" smtClean="0">
              <a:solidFill>
                <a:schemeClr val="dk1"/>
              </a:solidFill>
            </a:endParaRPr>
          </a:p>
          <a:p>
            <a:pPr marL="1371600" lvl="2" indent="-228600" rtl="0">
              <a:lnSpc>
                <a:spcPct val="115000"/>
              </a:lnSpc>
              <a:spcBef>
                <a:spcPts val="0"/>
              </a:spcBef>
              <a:buClr>
                <a:schemeClr val="dk1"/>
              </a:buClr>
              <a:buFont typeface="Arial"/>
              <a:buChar char="•"/>
            </a:pPr>
            <a:endParaRPr lang="en-US" dirty="0" smtClean="0">
              <a:solidFill>
                <a:schemeClr val="dk1"/>
              </a:solidFill>
            </a:endParaRPr>
          </a:p>
          <a:p>
            <a:pPr marL="685800" lvl="1" indent="0" rtl="0">
              <a:lnSpc>
                <a:spcPct val="115000"/>
              </a:lnSpc>
              <a:spcBef>
                <a:spcPts val="0"/>
              </a:spcBef>
              <a:buClr>
                <a:schemeClr val="dk1"/>
              </a:buClr>
              <a:buFont typeface="Arial"/>
              <a:buNone/>
            </a:pPr>
            <a:r>
              <a:rPr lang="en" dirty="0" smtClean="0"/>
              <a:t>(Source: Koch’s Postulates to Identify the Causative Agents of Infectious Disease, see references.) </a:t>
            </a:r>
          </a:p>
          <a:p>
            <a:pPr marL="1371600" lvl="0" indent="0" rtl="0">
              <a:lnSpc>
                <a:spcPct val="115000"/>
              </a:lnSpc>
              <a:spcBef>
                <a:spcPts val="0"/>
              </a:spcBef>
              <a:buNone/>
            </a:pPr>
            <a:endParaRPr dirty="0"/>
          </a:p>
          <a:p>
            <a:pPr marL="0" lvl="0" indent="0" rtl="0">
              <a:spcBef>
                <a:spcPts val="0"/>
              </a:spcBef>
              <a:buNone/>
            </a:pPr>
            <a:r>
              <a:rPr lang="en" sz="1000" dirty="0">
                <a:solidFill>
                  <a:schemeClr val="dk1"/>
                </a:solidFill>
              </a:rPr>
              <a:t>Image Courtesy of National Institute of Allergy and Infectious Diseases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Shape 1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dirty="0"/>
          </a:p>
          <a:p>
            <a:pPr lvl="0">
              <a:spcBef>
                <a:spcPts val="0"/>
              </a:spcBef>
              <a:buNone/>
            </a:pPr>
            <a:r>
              <a:rPr lang="en" sz="1000" dirty="0"/>
              <a:t>Image Courtesy of </a:t>
            </a:r>
            <a:r>
              <a:rPr lang="en-US" sz="1100" kern="1200" dirty="0" smtClean="0">
                <a:solidFill>
                  <a:schemeClr val="tx1"/>
                </a:solidFill>
                <a:latin typeface="+mn-lt"/>
                <a:ea typeface="+mn-ea"/>
                <a:cs typeface="+mn-cs"/>
              </a:rPr>
              <a:t>Creative Commons Attribution-Share Alike 3.0 </a:t>
            </a:r>
            <a:r>
              <a:rPr lang="en-US" sz="1100" kern="1200" dirty="0" err="1" smtClean="0">
                <a:solidFill>
                  <a:schemeClr val="tx1"/>
                </a:solidFill>
                <a:latin typeface="+mn-lt"/>
                <a:ea typeface="+mn-ea"/>
                <a:cs typeface="+mn-cs"/>
              </a:rPr>
              <a:t>Unported</a:t>
            </a:r>
            <a:endParaRPr lang="e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4" name="Shape 1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rtl="0">
              <a:spcBef>
                <a:spcPts val="0"/>
              </a:spcBef>
              <a:buFont typeface="Arial"/>
              <a:buChar char="•"/>
            </a:pPr>
            <a:r>
              <a:rPr lang="en" dirty="0"/>
              <a:t>Additional information on viral diseases.</a:t>
            </a:r>
          </a:p>
          <a:p>
            <a:pPr marL="457200" lvl="0" indent="-228600" rtl="0">
              <a:spcBef>
                <a:spcPts val="0"/>
              </a:spcBef>
              <a:buFont typeface="Arial"/>
              <a:buChar char="•"/>
            </a:pPr>
            <a:r>
              <a:rPr lang="en" dirty="0"/>
              <a:t>Both chickenpox and shingles are caused by a single virus known as varicella-zoster virus (VZV). Chickenpox develops after a person is exposed to the virus for the first time. The symptoms range from fever, headache, and a pox-like rash--small, itchy, fluid-filled blisters. During the illness, the varicella-zoster virus travels to nerve cells called dorsal root ganglia. Here the virus stays inactive, but alive for many years. Shingles is an illness caused by the reactivation of the virus. The virus spreads in the ganglion and to the nerves connecting to it. It causes a painful skin rash on one side of the face or body. Other symptoms include fever, headache, chills, and upset stomach. A person cannot develop shingles without first having chickenpox. </a:t>
            </a:r>
          </a:p>
          <a:p>
            <a:pPr marL="914400" lvl="1" indent="-228600" rtl="0">
              <a:spcBef>
                <a:spcPts val="0"/>
              </a:spcBef>
            </a:pPr>
            <a:endParaRPr lang="en-US" dirty="0" smtClean="0"/>
          </a:p>
          <a:p>
            <a:pPr marL="457200" lvl="0" indent="-228600" rtl="0">
              <a:spcBef>
                <a:spcPts val="0"/>
              </a:spcBef>
            </a:pPr>
            <a:r>
              <a:rPr lang="en" dirty="0" smtClean="0"/>
              <a:t>(</a:t>
            </a:r>
            <a:r>
              <a:rPr lang="en" dirty="0"/>
              <a:t>Source: NINDS Shingles Information Page, See references)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1" name="Shape 20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 dirty="0"/>
              <a:t>“There are two major phyla of helminths. The nematodes (also known as roundworms) include the major intestinal worms (also known as soil-transmitted helminths) and the filarial worms that cause lymphatic filariasis (LF) and onchocerciasis, whereas the platyhelminths (also known as flatworms) include the flukes (also known as trematodes), such as the schistosomes, and the tapeworms(also known as the cestodes),such as the pork tapeworm that causes cysticercosis” (Source: Peter Hotez et al., Journal of Clinical Investigation)</a:t>
            </a:r>
          </a:p>
          <a:p>
            <a:pPr lvl="0" rtl="0">
              <a:spcBef>
                <a:spcPts val="0"/>
              </a:spcBef>
              <a:buNone/>
            </a:pPr>
            <a:endParaRPr dirty="0"/>
          </a:p>
          <a:p>
            <a:pPr lvl="0">
              <a:spcBef>
                <a:spcPts val="0"/>
              </a:spcBef>
              <a:buNone/>
            </a:pPr>
            <a:r>
              <a:rPr lang="en" sz="1000" dirty="0" smtClean="0"/>
              <a:t>Video Courtesy</a:t>
            </a:r>
            <a:r>
              <a:rPr lang="en-US" sz="1000" dirty="0" smtClean="0"/>
              <a:t> of </a:t>
            </a:r>
            <a:r>
              <a:rPr lang="en-US" sz="1000" dirty="0" err="1" smtClean="0"/>
              <a:t>Shutterstock</a:t>
            </a:r>
            <a:endParaRPr lang="en" sz="10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9" name="Shape 2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lgn="ctr" rtl="0">
              <a:spcBef>
                <a:spcPts val="0"/>
              </a:spcBef>
              <a:buNone/>
            </a:pPr>
            <a:endParaRPr dirty="0">
              <a:solidFill>
                <a:srgbClr val="333333"/>
              </a:solidFill>
            </a:endParaRPr>
          </a:p>
          <a:p>
            <a:pPr lvl="0" algn="l" rtl="0">
              <a:spcBef>
                <a:spcPts val="0"/>
              </a:spcBef>
              <a:buClr>
                <a:schemeClr val="dk1"/>
              </a:buClr>
              <a:buSzPct val="110000"/>
              <a:buFont typeface="Arial"/>
              <a:buNone/>
            </a:pPr>
            <a:r>
              <a:rPr lang="en" sz="1000" dirty="0">
                <a:solidFill>
                  <a:srgbClr val="333333"/>
                </a:solidFill>
              </a:rPr>
              <a:t>Photo Courtesy of </a:t>
            </a:r>
            <a:r>
              <a:rPr lang="en-US" sz="1000" dirty="0" smtClean="0">
                <a:solidFill>
                  <a:srgbClr val="333333"/>
                </a:solidFill>
              </a:rPr>
              <a:t>the </a:t>
            </a:r>
            <a:r>
              <a:rPr lang="en" sz="1000" dirty="0" smtClean="0">
                <a:solidFill>
                  <a:srgbClr val="333333"/>
                </a:solidFill>
              </a:rPr>
              <a:t>Center</a:t>
            </a:r>
            <a:r>
              <a:rPr lang="en-US" sz="1000" dirty="0" smtClean="0">
                <a:solidFill>
                  <a:srgbClr val="333333"/>
                </a:solidFill>
              </a:rPr>
              <a:t>s</a:t>
            </a:r>
            <a:r>
              <a:rPr lang="en" sz="1000" dirty="0" smtClean="0">
                <a:solidFill>
                  <a:srgbClr val="333333"/>
                </a:solidFill>
              </a:rPr>
              <a:t> </a:t>
            </a:r>
            <a:r>
              <a:rPr lang="en" sz="1000" dirty="0">
                <a:solidFill>
                  <a:srgbClr val="333333"/>
                </a:solidFill>
              </a:rPr>
              <a:t>for Disease Control</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7" name="Shape 21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10000"/>
              <a:buFont typeface="Arial"/>
              <a:buChar char="•"/>
            </a:pPr>
            <a:r>
              <a:rPr lang="en" dirty="0"/>
              <a:t>Image Information: “</a:t>
            </a:r>
            <a:r>
              <a:rPr lang="en" dirty="0">
                <a:solidFill>
                  <a:srgbClr val="252525"/>
                </a:solidFill>
              </a:rPr>
              <a:t>Microscopy observation of hookworm larvae; from my field trip to Argentina (Orán, Salta Province) in July 2015” by </a:t>
            </a:r>
            <a:r>
              <a:rPr lang="en" sz="1000" dirty="0">
                <a:solidFill>
                  <a:srgbClr val="252525"/>
                </a:solidFill>
              </a:rPr>
              <a:t>Marina I. Papiakovou</a:t>
            </a:r>
          </a:p>
          <a:p>
            <a:pPr marL="0" lvl="0" indent="0" rtl="0">
              <a:spcBef>
                <a:spcPts val="0"/>
              </a:spcBef>
              <a:buNone/>
            </a:pPr>
            <a:endParaRPr sz="1000" dirty="0">
              <a:solidFill>
                <a:srgbClr val="252525"/>
              </a:solidFill>
            </a:endParaRPr>
          </a:p>
          <a:p>
            <a:pPr marL="0" lvl="0" indent="0" rtl="0">
              <a:spcBef>
                <a:spcPts val="0"/>
              </a:spcBef>
              <a:buNone/>
            </a:pPr>
            <a:endParaRPr dirty="0">
              <a:solidFill>
                <a:srgbClr val="252525"/>
              </a:solidFill>
            </a:endParaRPr>
          </a:p>
          <a:p>
            <a:pPr marL="0" lvl="0" indent="0" rtl="0">
              <a:spcBef>
                <a:spcPts val="0"/>
              </a:spcBef>
              <a:buNone/>
            </a:pPr>
            <a:r>
              <a:rPr lang="en" sz="1000" dirty="0">
                <a:solidFill>
                  <a:srgbClr val="252525"/>
                </a:solidFill>
              </a:rPr>
              <a:t>Photo Courtesy </a:t>
            </a:r>
            <a:r>
              <a:rPr lang="en-US" sz="1000" dirty="0" smtClean="0">
                <a:solidFill>
                  <a:srgbClr val="252525"/>
                </a:solidFill>
              </a:rPr>
              <a:t>of </a:t>
            </a:r>
            <a:r>
              <a:rPr lang="en" sz="1000" dirty="0" smtClean="0">
                <a:solidFill>
                  <a:schemeClr val="dk1"/>
                </a:solidFill>
              </a:rPr>
              <a:t>Marina </a:t>
            </a:r>
            <a:r>
              <a:rPr lang="en" sz="1000" dirty="0">
                <a:solidFill>
                  <a:schemeClr val="dk1"/>
                </a:solidFill>
              </a:rPr>
              <a:t>I. Papaiakovou/Creative Commons Attribution-Share Alike 4.0 International</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Shape 22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lvl="0" indent="0" rtl="0">
              <a:lnSpc>
                <a:spcPct val="115000"/>
              </a:lnSpc>
              <a:spcBef>
                <a:spcPts val="0"/>
              </a:spcBef>
              <a:buNone/>
            </a:pPr>
            <a:endParaRPr>
              <a:solidFill>
                <a:schemeClr val="dk1"/>
              </a:solidFill>
            </a:endParaRPr>
          </a:p>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sz="1000" dirty="0"/>
          </a:p>
          <a:p>
            <a:pPr lvl="0">
              <a:spcBef>
                <a:spcPts val="0"/>
              </a:spcBef>
              <a:buNone/>
            </a:pPr>
            <a:r>
              <a:rPr lang="en" sz="1000" dirty="0"/>
              <a:t>Photo Courtesy of </a:t>
            </a:r>
            <a:r>
              <a:rPr lang="en-US" sz="1100" kern="1200" dirty="0" smtClean="0">
                <a:solidFill>
                  <a:schemeClr val="tx1"/>
                </a:solidFill>
                <a:latin typeface="+mn-lt"/>
                <a:ea typeface="+mn-ea"/>
                <a:cs typeface="+mn-cs"/>
              </a:rPr>
              <a:t>NIAID</a:t>
            </a:r>
            <a:endParaRPr lang="en" sz="10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Shape 12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Clr>
                <a:schemeClr val="dk1"/>
              </a:buClr>
              <a:buSzPct val="110000"/>
              <a:buFont typeface="Arial"/>
              <a:buNone/>
            </a:pPr>
            <a:r>
              <a:rPr lang="en" sz="1000" dirty="0">
                <a:solidFill>
                  <a:schemeClr val="dk1"/>
                </a:solidFill>
              </a:rPr>
              <a:t>Photos courtesy of </a:t>
            </a:r>
            <a:r>
              <a:rPr lang="en-US" sz="1100" kern="1200" dirty="0" smtClean="0">
                <a:solidFill>
                  <a:schemeClr val="tx1"/>
                </a:solidFill>
                <a:latin typeface="+mn-lt"/>
                <a:ea typeface="+mn-ea"/>
                <a:cs typeface="+mn-cs"/>
              </a:rPr>
              <a:t>NIAID/</a:t>
            </a:r>
            <a:r>
              <a:rPr lang="en-US" sz="1100" kern="1200" dirty="0" err="1" smtClean="0">
                <a:solidFill>
                  <a:schemeClr val="tx1"/>
                </a:solidFill>
                <a:latin typeface="+mn-lt"/>
                <a:ea typeface="+mn-ea"/>
                <a:cs typeface="+mn-cs"/>
              </a:rPr>
              <a:t>Sanofi</a:t>
            </a:r>
            <a:r>
              <a:rPr lang="en-US" sz="1100" kern="1200" dirty="0" smtClean="0">
                <a:solidFill>
                  <a:schemeClr val="tx1"/>
                </a:solidFill>
                <a:latin typeface="+mn-lt"/>
                <a:ea typeface="+mn-ea"/>
                <a:cs typeface="+mn-cs"/>
              </a:rPr>
              <a:t> Pasteur</a:t>
            </a:r>
            <a:endParaRPr lang="en" sz="1000" dirty="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 name="Shape 13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rtl="0">
              <a:spcBef>
                <a:spcPts val="0"/>
              </a:spcBef>
              <a:buFont typeface="Arial"/>
              <a:buChar char="•"/>
            </a:pPr>
            <a:endParaRPr dirty="0"/>
          </a:p>
          <a:p>
            <a:pPr marL="457200" lvl="0" indent="-228600" rtl="0">
              <a:spcBef>
                <a:spcPts val="0"/>
              </a:spcBef>
              <a:buFont typeface="Arial"/>
              <a:buChar char="•"/>
            </a:pPr>
            <a:r>
              <a:rPr lang="en" dirty="0"/>
              <a:t>See </a:t>
            </a:r>
            <a:r>
              <a:rPr lang="en-US" dirty="0" smtClean="0"/>
              <a:t>R</a:t>
            </a:r>
            <a:r>
              <a:rPr lang="en" dirty="0" smtClean="0"/>
              <a:t>eferences </a:t>
            </a:r>
            <a:r>
              <a:rPr lang="en" dirty="0"/>
              <a:t>for more information on Koch’s Postulates. </a:t>
            </a:r>
            <a:r>
              <a:rPr lang="en-US" dirty="0" smtClean="0"/>
              <a:t/>
            </a:r>
            <a:br>
              <a:rPr lang="en-US" dirty="0" smtClean="0"/>
            </a:br>
            <a:r>
              <a:rPr lang="en" dirty="0" smtClean="0"/>
              <a:t>(</a:t>
            </a:r>
            <a:r>
              <a:rPr lang="en" dirty="0">
                <a:solidFill>
                  <a:schemeClr val="dk1"/>
                </a:solidFill>
              </a:rPr>
              <a:t>Source: Koch’s Postulates to Identify the Causative Agents of Infectious Disease) </a:t>
            </a:r>
            <a:endParaRPr lang="en-US" dirty="0" smtClean="0">
              <a:solidFill>
                <a:schemeClr val="dk1"/>
              </a:solidFill>
            </a:endParaRPr>
          </a:p>
          <a:p>
            <a:pPr marL="457200" lvl="0" indent="-228600" rtl="0">
              <a:spcBef>
                <a:spcPts val="0"/>
              </a:spcBef>
              <a:buFont typeface="Arial"/>
              <a:buChar char="•"/>
            </a:pPr>
            <a:endParaRPr lang="en" dirty="0">
              <a:solidFill>
                <a:schemeClr val="dk1"/>
              </a:solidFill>
            </a:endParaRPr>
          </a:p>
          <a:p>
            <a:pPr marL="457200" lvl="0" indent="-228600">
              <a:spcBef>
                <a:spcPts val="0"/>
              </a:spcBef>
              <a:buFont typeface="Arial"/>
              <a:buChar char="•"/>
            </a:pPr>
            <a:r>
              <a:rPr lang="en" dirty="0"/>
              <a:t>Viruses cannot grow in pure culture. They must infect a living cell of another organism to replicate and cannot replicate on their own.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8" name="Shape 13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 b="1" dirty="0"/>
              <a:t>Symbiotic</a:t>
            </a:r>
            <a:r>
              <a:rPr lang="en" dirty="0"/>
              <a:t>: Long term, mutually beneficial or neutral relationship between two types/ species of organisms. One example is whales and barnacles--barnacles benefit but whales do not. Ask if they can think of other examples of symbiotic relationships, particularly bacterial. </a:t>
            </a:r>
            <a:endParaRPr lang="en-US" dirty="0" smtClean="0"/>
          </a:p>
          <a:p>
            <a:pPr marL="457200" lvl="0" indent="-228600" rtl="0">
              <a:spcBef>
                <a:spcPts val="0"/>
              </a:spcBef>
              <a:buFont typeface="Arial"/>
              <a:buChar char="•"/>
            </a:pPr>
            <a:endParaRPr lang="en" dirty="0"/>
          </a:p>
          <a:p>
            <a:pPr marL="457200" lvl="0" indent="-228600" rtl="0">
              <a:spcBef>
                <a:spcPts val="0"/>
              </a:spcBef>
              <a:buFont typeface="Arial"/>
              <a:buChar char="•"/>
            </a:pPr>
            <a:r>
              <a:rPr lang="en" b="1" dirty="0"/>
              <a:t>Mutualism</a:t>
            </a:r>
            <a:r>
              <a:rPr lang="en" dirty="0"/>
              <a:t>: Classic example is pollination-- bird or bee obtains nutrients and the plant is able to be fertilized through the movement of pollen clinging to bird or bee.  </a:t>
            </a:r>
          </a:p>
          <a:p>
            <a:pPr marL="914400" lvl="1" indent="-228600" rtl="0">
              <a:spcBef>
                <a:spcPts val="0"/>
              </a:spcBef>
              <a:buFont typeface="Arial"/>
              <a:buChar char="•"/>
            </a:pPr>
            <a:r>
              <a:rPr lang="en" dirty="0"/>
              <a:t>In bacteria, classic mutual parasitism is intestinal bacterial assisting in </a:t>
            </a:r>
            <a:r>
              <a:rPr lang="en" dirty="0" smtClean="0"/>
              <a:t>digestion</a:t>
            </a:r>
            <a:endParaRPr lang="en-US" dirty="0" smtClean="0"/>
          </a:p>
          <a:p>
            <a:pPr marL="914400" lvl="1" indent="-228600" rtl="0">
              <a:spcBef>
                <a:spcPts val="0"/>
              </a:spcBef>
              <a:buFont typeface="Arial"/>
              <a:buChar char="•"/>
            </a:pPr>
            <a:endParaRPr lang="en" dirty="0"/>
          </a:p>
          <a:p>
            <a:pPr marL="457200" lvl="0" indent="-228600" rtl="0">
              <a:spcBef>
                <a:spcPts val="0"/>
              </a:spcBef>
              <a:buFont typeface="Arial"/>
              <a:buChar char="•"/>
            </a:pPr>
            <a:r>
              <a:rPr lang="en" b="1" dirty="0"/>
              <a:t>Commensalism</a:t>
            </a:r>
            <a:r>
              <a:rPr lang="en" dirty="0"/>
              <a:t>: there is bacteria ALL OVER EVERYTHING, including you, and most of them do not impact our health or well-being in any way shape or form. </a:t>
            </a:r>
          </a:p>
          <a:p>
            <a:pPr lvl="0" rtl="0">
              <a:spcBef>
                <a:spcPts val="0"/>
              </a:spcBef>
              <a:buNone/>
            </a:pPr>
            <a:endParaRPr dirty="0"/>
          </a:p>
          <a:p>
            <a:pPr lvl="0" rtl="0">
              <a:spcBef>
                <a:spcPts val="0"/>
              </a:spcBef>
              <a:buNone/>
            </a:pPr>
            <a:r>
              <a:rPr lang="en" sz="1000" b="0" dirty="0" smtClean="0"/>
              <a:t>Video </a:t>
            </a:r>
            <a:r>
              <a:rPr lang="en" sz="1000" b="0" dirty="0">
                <a:solidFill>
                  <a:schemeClr val="dk1"/>
                </a:solidFill>
              </a:rPr>
              <a:t>Courtesy of </a:t>
            </a:r>
            <a:r>
              <a:rPr lang="en-US" sz="1100" kern="1200" dirty="0" err="1" smtClean="0">
                <a:solidFill>
                  <a:schemeClr val="tx1"/>
                </a:solidFill>
                <a:latin typeface="+mn-lt"/>
                <a:ea typeface="+mn-ea"/>
                <a:cs typeface="+mn-cs"/>
              </a:rPr>
              <a:t>Shutterstock</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 dirty="0"/>
              <a:t>Bacterial Structures: Can be many different shapes, including spheres, </a:t>
            </a:r>
            <a:r>
              <a:rPr lang="en" dirty="0" smtClean="0"/>
              <a:t>rods</a:t>
            </a:r>
            <a:r>
              <a:rPr lang="en-US" dirty="0" smtClean="0"/>
              <a:t>,</a:t>
            </a:r>
            <a:r>
              <a:rPr lang="en" dirty="0" smtClean="0"/>
              <a:t> </a:t>
            </a:r>
            <a:r>
              <a:rPr lang="en" dirty="0"/>
              <a:t>and spirals.</a:t>
            </a:r>
          </a:p>
          <a:p>
            <a:pPr lvl="0" rtl="0">
              <a:spcBef>
                <a:spcPts val="0"/>
              </a:spcBef>
              <a:buNone/>
            </a:pPr>
            <a:endParaRPr dirty="0">
              <a:solidFill>
                <a:schemeClr val="dk1"/>
              </a:solidFill>
            </a:endParaRPr>
          </a:p>
          <a:p>
            <a:pPr lvl="0" rtl="0">
              <a:spcBef>
                <a:spcPts val="0"/>
              </a:spcBef>
              <a:buNone/>
            </a:pPr>
            <a:r>
              <a:rPr lang="en" sz="1000" dirty="0">
                <a:solidFill>
                  <a:schemeClr val="dk1"/>
                </a:solidFill>
              </a:rPr>
              <a:t>Image Courtesy of Mariana Ruiz Villarreal/Wikimedia Commons</a:t>
            </a:r>
          </a:p>
          <a:p>
            <a:pPr lvl="0">
              <a:spcBef>
                <a:spcPts val="0"/>
              </a:spcBef>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 name="Shape 15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0"/>
              </a:spcBef>
              <a:buClr>
                <a:schemeClr val="dk1"/>
              </a:buClr>
              <a:buSzPct val="100000"/>
              <a:buFont typeface="Arial"/>
              <a:buChar char="•"/>
            </a:pPr>
            <a:r>
              <a:rPr lang="en" dirty="0">
                <a:solidFill>
                  <a:schemeClr val="dk1"/>
                </a:solidFill>
              </a:rPr>
              <a:t> </a:t>
            </a:r>
            <a:r>
              <a:rPr lang="en" dirty="0"/>
              <a:t>Often there are questions about antibiotics versus antiviral medications: </a:t>
            </a:r>
            <a:endParaRPr lang="en-US" dirty="0" smtClean="0"/>
          </a:p>
          <a:p>
            <a:pPr marL="457200" lvl="0" indent="-298450" rtl="0">
              <a:lnSpc>
                <a:spcPct val="100000"/>
              </a:lnSpc>
              <a:spcBef>
                <a:spcPts val="0"/>
              </a:spcBef>
              <a:buClr>
                <a:schemeClr val="dk1"/>
              </a:buClr>
              <a:buSzPct val="100000"/>
              <a:buFont typeface="Arial"/>
              <a:buChar char="•"/>
            </a:pPr>
            <a:endParaRPr lang="en" dirty="0"/>
          </a:p>
          <a:p>
            <a:pPr marL="914400" lvl="1" indent="-298450" rtl="0">
              <a:lnSpc>
                <a:spcPct val="100000"/>
              </a:lnSpc>
              <a:spcBef>
                <a:spcPts val="900"/>
              </a:spcBef>
              <a:spcAft>
                <a:spcPts val="900"/>
              </a:spcAft>
              <a:buSzPct val="100000"/>
              <a:buFont typeface="Arial"/>
              <a:buChar char="•"/>
            </a:pPr>
            <a:r>
              <a:rPr lang="en" b="1" dirty="0"/>
              <a:t>Antivirals:</a:t>
            </a:r>
            <a:r>
              <a:rPr lang="en" dirty="0"/>
              <a:t> </a:t>
            </a:r>
            <a:r>
              <a:rPr lang="en" dirty="0" smtClean="0"/>
              <a:t>“drugs </a:t>
            </a:r>
            <a:r>
              <a:rPr lang="en" dirty="0"/>
              <a:t>that can treat people who have already been infected by a virus. They also can be used to prevent or limit infection when given before or shortly after exposure, before illness occurs. A key difference is that the antiviral drug is effective only when administered within a certain time frame before or after exposure and is effective during the time that the drug is being administered</a:t>
            </a:r>
            <a:r>
              <a:rPr lang="en" dirty="0" smtClean="0"/>
              <a:t>.”</a:t>
            </a:r>
            <a:endParaRPr lang="en-US" dirty="0" smtClean="0"/>
          </a:p>
          <a:p>
            <a:pPr marL="914400" lvl="1" indent="-298450" rtl="0">
              <a:lnSpc>
                <a:spcPct val="100000"/>
              </a:lnSpc>
              <a:spcBef>
                <a:spcPts val="900"/>
              </a:spcBef>
              <a:spcAft>
                <a:spcPts val="900"/>
              </a:spcAft>
              <a:buSzPct val="100000"/>
              <a:buFont typeface="Arial"/>
              <a:buChar char="•"/>
            </a:pPr>
            <a:endParaRPr lang="en" dirty="0"/>
          </a:p>
          <a:p>
            <a:pPr marL="914400" lvl="1" indent="-298450" rtl="0">
              <a:lnSpc>
                <a:spcPct val="100000"/>
              </a:lnSpc>
              <a:spcBef>
                <a:spcPts val="900"/>
              </a:spcBef>
              <a:spcAft>
                <a:spcPts val="900"/>
              </a:spcAft>
              <a:buSzPct val="100000"/>
              <a:buFont typeface="Arial"/>
              <a:buChar char="•"/>
            </a:pPr>
            <a:r>
              <a:rPr lang="en" b="1" dirty="0"/>
              <a:t>Antibiotics:</a:t>
            </a:r>
            <a:r>
              <a:rPr lang="en" dirty="0"/>
              <a:t> </a:t>
            </a:r>
            <a:r>
              <a:rPr lang="en" dirty="0" smtClean="0"/>
              <a:t>“medicines </a:t>
            </a:r>
            <a:r>
              <a:rPr lang="en" dirty="0"/>
              <a:t>that interfere with the reproduction of bacteria and are, therefore, only useful for treating bacterial infections. Therefore, viral diseases, like influenza, cannot be treated with antibiotics. What is worse, inappropriate use of antibiotics contributes to the development of bacteria that is resistant to antibiotics, a growing health concern. Secondary bacterial infections that may occur in tissues that have been damaged by influenza virus infection may well be treated with antibiotics</a:t>
            </a:r>
            <a:r>
              <a:rPr lang="en" dirty="0" smtClean="0"/>
              <a:t>.”</a:t>
            </a:r>
            <a:r>
              <a:rPr lang="en-US" baseline="0" dirty="0" smtClean="0"/>
              <a:t> </a:t>
            </a:r>
          </a:p>
          <a:p>
            <a:pPr marL="615950" lvl="1" indent="0" rtl="0">
              <a:lnSpc>
                <a:spcPct val="100000"/>
              </a:lnSpc>
              <a:spcBef>
                <a:spcPts val="900"/>
              </a:spcBef>
              <a:spcAft>
                <a:spcPts val="900"/>
              </a:spcAft>
              <a:buSzPct val="100000"/>
              <a:buFont typeface="Arial"/>
              <a:buNone/>
            </a:pPr>
            <a:endParaRPr lang="en-US" baseline="0" dirty="0" smtClean="0"/>
          </a:p>
          <a:p>
            <a:pPr marL="615950" lvl="1" indent="0" rtl="0">
              <a:lnSpc>
                <a:spcPct val="100000"/>
              </a:lnSpc>
              <a:spcBef>
                <a:spcPts val="900"/>
              </a:spcBef>
              <a:spcAft>
                <a:spcPts val="900"/>
              </a:spcAft>
              <a:buSzPct val="100000"/>
              <a:buFont typeface="Arial"/>
              <a:buNone/>
            </a:pPr>
            <a:r>
              <a:rPr lang="en" dirty="0" smtClean="0"/>
              <a:t>(</a:t>
            </a:r>
            <a:r>
              <a:rPr lang="en" dirty="0"/>
              <a:t>Source: Difference Between Vaccines, Antivirals, and Antibiotics, see </a:t>
            </a:r>
            <a:r>
              <a:rPr lang="en-US" dirty="0" smtClean="0"/>
              <a:t>R</a:t>
            </a:r>
            <a:r>
              <a:rPr lang="en" dirty="0" smtClean="0"/>
              <a:t>eferences</a:t>
            </a:r>
            <a:r>
              <a:rPr lang="en" dirty="0"/>
              <a:t>.) </a:t>
            </a:r>
            <a:endParaRPr lang="en-US" dirty="0" smtClean="0"/>
          </a:p>
          <a:p>
            <a:pPr marL="1371600" lvl="2" indent="-298450" rtl="0">
              <a:lnSpc>
                <a:spcPct val="100000"/>
              </a:lnSpc>
              <a:spcBef>
                <a:spcPts val="900"/>
              </a:spcBef>
              <a:spcAft>
                <a:spcPts val="900"/>
              </a:spcAft>
              <a:buSzPct val="100000"/>
            </a:pPr>
            <a:endParaRPr lang="en" dirty="0"/>
          </a:p>
          <a:p>
            <a:pPr lvl="0" rtl="0">
              <a:spcBef>
                <a:spcPts val="0"/>
              </a:spcBef>
              <a:buNone/>
            </a:pPr>
            <a:r>
              <a:rPr lang="en" sz="1000" dirty="0">
                <a:solidFill>
                  <a:schemeClr val="dk1"/>
                </a:solidFill>
              </a:rPr>
              <a:t>Photo Courtesy of Sanofi Pasteur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Shape 16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lvl="0" indent="-171450" rtl="0">
              <a:spcBef>
                <a:spcPts val="0"/>
              </a:spcBef>
              <a:buFont typeface="Arial"/>
              <a:buChar char="•"/>
            </a:pPr>
            <a:r>
              <a:rPr lang="en" dirty="0"/>
              <a:t>The photo show Doxycycline, a common antibiotic. </a:t>
            </a:r>
          </a:p>
          <a:p>
            <a:pPr lvl="0" rtl="0">
              <a:spcBef>
                <a:spcPts val="0"/>
              </a:spcBef>
              <a:buNone/>
            </a:pPr>
            <a:endParaRPr dirty="0"/>
          </a:p>
          <a:p>
            <a:pPr lvl="0">
              <a:spcBef>
                <a:spcPts val="0"/>
              </a:spcBef>
              <a:buNone/>
            </a:pPr>
            <a:r>
              <a:rPr lang="en" dirty="0"/>
              <a:t>Photo courtesy of Wikimedia </a:t>
            </a:r>
            <a:r>
              <a:rPr lang="en" dirty="0" smtClean="0"/>
              <a:t>Commons/Center </a:t>
            </a:r>
            <a:r>
              <a:rPr lang="en" dirty="0"/>
              <a:t>for Disease Control (Public Health Library)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 name="Shape 1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 dirty="0"/>
              <a:t>Explain why sexually transmitted infection (STI) is now preferred to sexually transmitted disease (STD</a:t>
            </a:r>
            <a:r>
              <a:rPr lang="en" dirty="0" smtClean="0"/>
              <a:t>)</a:t>
            </a:r>
            <a:r>
              <a:rPr lang="en-US" dirty="0" smtClean="0"/>
              <a:t>.</a:t>
            </a:r>
          </a:p>
          <a:p>
            <a:pPr marL="457200" lvl="0" indent="-228600" rtl="0">
              <a:spcBef>
                <a:spcPts val="0"/>
              </a:spcBef>
              <a:buFont typeface="Arial"/>
              <a:buChar char="•"/>
            </a:pPr>
            <a:endParaRPr lang="en" dirty="0"/>
          </a:p>
          <a:p>
            <a:pPr marL="457200" lvl="0" indent="-228600">
              <a:spcBef>
                <a:spcPts val="0"/>
              </a:spcBef>
              <a:buFont typeface="Arial"/>
              <a:buChar char="•"/>
            </a:pPr>
            <a:r>
              <a:rPr lang="en" dirty="0"/>
              <a:t>Some infections are asymptomatic, but the infection is still clinically present and can be transmitted, so the focus is now on the infectious status rather than the manifestation of symptoms that we associate with a disease.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09600" y="3835135"/>
            <a:ext cx="7772400" cy="1727599"/>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9" name="Shape 9"/>
          <p:cNvSpPr txBox="1">
            <a:spLocks noGrp="1"/>
          </p:cNvSpPr>
          <p:nvPr>
            <p:ph type="subTitle" idx="1"/>
          </p:nvPr>
        </p:nvSpPr>
        <p:spPr>
          <a:xfrm>
            <a:off x="609601" y="5592088"/>
            <a:ext cx="7696199" cy="884800"/>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7" name="Shape 47"/>
          <p:cNvSpPr txBox="1">
            <a:spLocks noGrp="1"/>
          </p:cNvSpPr>
          <p:nvPr>
            <p:ph type="body" idx="1"/>
          </p:nvPr>
        </p:nvSpPr>
        <p:spPr>
          <a:xfrm rot="5400000">
            <a:off x="2308999" y="-251600"/>
            <a:ext cx="4526000"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48" name="Shape 48"/>
          <p:cNvSpPr/>
          <p:nvPr/>
        </p:nvSpPr>
        <p:spPr>
          <a:xfrm>
            <a:off x="0" y="0"/>
            <a:ext cx="9144000" cy="152400"/>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 sz="1800" b="0" i="0" u="none" strike="noStrike" cap="none">
                <a:solidFill>
                  <a:srgbClr val="EC511C"/>
                </a:solidFill>
                <a:latin typeface="Arial"/>
                <a:ea typeface="Arial"/>
                <a:cs typeface="Arial"/>
                <a:sym typeface="Arial"/>
              </a:rPr>
              <a:t> </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49"/>
        <p:cNvGrpSpPr/>
        <p:nvPr/>
      </p:nvGrpSpPr>
      <p:grpSpPr>
        <a:xfrm>
          <a:off x="0" y="0"/>
          <a:ext cx="0" cy="0"/>
          <a:chOff x="0" y="0"/>
          <a:chExt cx="0" cy="0"/>
        </a:xfrm>
      </p:grpSpPr>
      <p:sp>
        <p:nvSpPr>
          <p:cNvPr id="50" name="Shape 50"/>
          <p:cNvSpPr txBox="1">
            <a:spLocks noGrp="1"/>
          </p:cNvSpPr>
          <p:nvPr>
            <p:ph type="title"/>
          </p:nvPr>
        </p:nvSpPr>
        <p:spPr>
          <a:xfrm rot="5400000">
            <a:off x="4732299" y="2171737"/>
            <a:ext cx="5851600"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1" name="Shape 51"/>
          <p:cNvSpPr txBox="1">
            <a:spLocks noGrp="1"/>
          </p:cNvSpPr>
          <p:nvPr>
            <p:ph type="body" idx="1"/>
          </p:nvPr>
        </p:nvSpPr>
        <p:spPr>
          <a:xfrm rot="5400000">
            <a:off x="541300" y="190539"/>
            <a:ext cx="5851600"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52" name="Shape 52"/>
          <p:cNvSpPr/>
          <p:nvPr/>
        </p:nvSpPr>
        <p:spPr>
          <a:xfrm>
            <a:off x="0" y="0"/>
            <a:ext cx="9144000" cy="152400"/>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 sz="1800" b="0" i="0" u="none" strike="noStrike" cap="none">
                <a:solidFill>
                  <a:srgbClr val="EC511C"/>
                </a:solidFill>
                <a:latin typeface="Arial"/>
                <a:ea typeface="Arial"/>
                <a:cs typeface="Arial"/>
                <a:sym typeface="Arial"/>
              </a:rPr>
              <a:t> </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74637"/>
            <a:ext cx="8229600" cy="1143200"/>
          </a:xfrm>
          <a:prstGeom prst="rect">
            <a:avLst/>
          </a:prstGeom>
          <a:noFill/>
          <a:ln>
            <a:noFill/>
          </a:ln>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5" name="Shape 55"/>
          <p:cNvSpPr txBox="1">
            <a:spLocks noGrp="1"/>
          </p:cNvSpPr>
          <p:nvPr>
            <p:ph type="body" idx="1"/>
          </p:nvPr>
        </p:nvSpPr>
        <p:spPr>
          <a:xfrm>
            <a:off x="457200" y="1600201"/>
            <a:ext cx="8229600" cy="4967599"/>
          </a:xfrm>
          <a:prstGeom prst="rect">
            <a:avLst/>
          </a:prstGeom>
          <a:noFill/>
          <a:ln>
            <a:noFill/>
          </a:ln>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6" name="Shape 56"/>
          <p:cNvSpPr txBox="1">
            <a:spLocks noGrp="1"/>
          </p:cNvSpPr>
          <p:nvPr>
            <p:ph type="sldNum" idx="12"/>
          </p:nvPr>
        </p:nvSpPr>
        <p:spPr>
          <a:xfrm>
            <a:off x="8556792" y="6333133"/>
            <a:ext cx="548699" cy="524800"/>
          </a:xfrm>
          <a:prstGeom prst="rect">
            <a:avLst/>
          </a:prstGeom>
          <a:noFill/>
          <a:ln>
            <a:noFill/>
          </a:ln>
        </p:spPr>
        <p:txBody>
          <a:bodyPr lIns="91425" tIns="91425" rIns="91425" bIns="91425" anchor="ctr" anchorCtr="0">
            <a:noAutofit/>
          </a:bodyPr>
          <a:lstStyle/>
          <a:p>
            <a:pPr lvl="0" rtl="0">
              <a:spcBef>
                <a:spcPts val="0"/>
              </a:spcBef>
              <a:buNone/>
            </a:pPr>
            <a:fld id="{00000000-1234-1234-1234-123412341234}" type="slidenum">
              <a:rPr lang="en"/>
              <a:t>‹#›</a:t>
            </a:fld>
            <a:endParaRPr lang="e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59"/>
        <p:cNvGrpSpPr/>
        <p:nvPr/>
      </p:nvGrpSpPr>
      <p:grpSpPr>
        <a:xfrm>
          <a:off x="0" y="0"/>
          <a:ext cx="0" cy="0"/>
          <a:chOff x="0" y="0"/>
          <a:chExt cx="0" cy="0"/>
        </a:xfrm>
      </p:grpSpPr>
      <p:sp>
        <p:nvSpPr>
          <p:cNvPr id="60" name="Shape 60"/>
          <p:cNvSpPr txBox="1">
            <a:spLocks noGrp="1"/>
          </p:cNvSpPr>
          <p:nvPr>
            <p:ph type="ctrTitle"/>
          </p:nvPr>
        </p:nvSpPr>
        <p:spPr>
          <a:xfrm>
            <a:off x="609600" y="3835135"/>
            <a:ext cx="7772400" cy="1727200"/>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61" name="Shape 61"/>
          <p:cNvSpPr txBox="1">
            <a:spLocks noGrp="1"/>
          </p:cNvSpPr>
          <p:nvPr>
            <p:ph type="subTitle" idx="1"/>
          </p:nvPr>
        </p:nvSpPr>
        <p:spPr>
          <a:xfrm>
            <a:off x="609601" y="5592088"/>
            <a:ext cx="7696199" cy="885200"/>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62"/>
        <p:cNvGrpSpPr/>
        <p:nvPr/>
      </p:nvGrpSpPr>
      <p:grpSpPr>
        <a:xfrm>
          <a:off x="0" y="0"/>
          <a:ext cx="0" cy="0"/>
          <a:chOff x="0" y="0"/>
          <a:chExt cx="0" cy="0"/>
        </a:xfrm>
      </p:grpSpPr>
      <p:sp>
        <p:nvSpPr>
          <p:cNvPr id="64" name="Shape 64"/>
          <p:cNvSpPr txBox="1">
            <a:spLocks noGrp="1"/>
          </p:cNvSpPr>
          <p:nvPr>
            <p:ph type="body" idx="1"/>
          </p:nvPr>
        </p:nvSpPr>
        <p:spPr>
          <a:xfrm>
            <a:off x="457201" y="1828801"/>
            <a:ext cx="4188599" cy="4297599"/>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65" name="Shape 65"/>
          <p:cNvSpPr txBox="1">
            <a:spLocks noGrp="1"/>
          </p:cNvSpPr>
          <p:nvPr>
            <p:ph type="title"/>
          </p:nvPr>
        </p:nvSpPr>
        <p:spPr>
          <a:xfrm>
            <a:off x="457200" y="533400"/>
            <a:ext cx="8229600" cy="914399"/>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8" name="Shape 68"/>
          <p:cNvSpPr txBox="1">
            <a:spLocks noGrp="1"/>
          </p:cNvSpPr>
          <p:nvPr>
            <p:ph type="title"/>
          </p:nvPr>
        </p:nvSpPr>
        <p:spPr>
          <a:xfrm>
            <a:off x="722312" y="3633787"/>
            <a:ext cx="7772400" cy="1361999"/>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69" name="Shape 69"/>
          <p:cNvSpPr txBox="1">
            <a:spLocks noGrp="1"/>
          </p:cNvSpPr>
          <p:nvPr>
            <p:ph type="body" idx="1"/>
          </p:nvPr>
        </p:nvSpPr>
        <p:spPr>
          <a:xfrm>
            <a:off x="722312" y="2157413"/>
            <a:ext cx="7772400" cy="1500399"/>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omparison">
    <p:spTree>
      <p:nvGrpSpPr>
        <p:cNvPr id="1" name="Shape 73"/>
        <p:cNvGrpSpPr/>
        <p:nvPr/>
      </p:nvGrpSpPr>
      <p:grpSpPr>
        <a:xfrm>
          <a:off x="0" y="0"/>
          <a:ext cx="0" cy="0"/>
          <a:chOff x="0" y="0"/>
          <a:chExt cx="0" cy="0"/>
        </a:xfrm>
      </p:grpSpPr>
      <p:sp>
        <p:nvSpPr>
          <p:cNvPr id="74" name="Shape 74"/>
          <p:cNvSpPr txBox="1">
            <a:spLocks noGrp="1"/>
          </p:cNvSpPr>
          <p:nvPr>
            <p:ph type="body" idx="1"/>
          </p:nvPr>
        </p:nvSpPr>
        <p:spPr>
          <a:xfrm>
            <a:off x="457201" y="1535112"/>
            <a:ext cx="4040099" cy="6399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75" name="Shape 75"/>
          <p:cNvSpPr txBox="1">
            <a:spLocks noGrp="1"/>
          </p:cNvSpPr>
          <p:nvPr>
            <p:ph type="body" idx="2"/>
          </p:nvPr>
        </p:nvSpPr>
        <p:spPr>
          <a:xfrm>
            <a:off x="457201" y="2174875"/>
            <a:ext cx="4040099"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76" name="Shape 76"/>
          <p:cNvSpPr txBox="1">
            <a:spLocks noGrp="1"/>
          </p:cNvSpPr>
          <p:nvPr>
            <p:ph type="body" idx="3"/>
          </p:nvPr>
        </p:nvSpPr>
        <p:spPr>
          <a:xfrm>
            <a:off x="4645025" y="1535112"/>
            <a:ext cx="4041900" cy="6399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77" name="Shape 77"/>
          <p:cNvSpPr txBox="1">
            <a:spLocks noGrp="1"/>
          </p:cNvSpPr>
          <p:nvPr>
            <p:ph type="body" idx="4"/>
          </p:nvPr>
        </p:nvSpPr>
        <p:spPr>
          <a:xfrm>
            <a:off x="4645025" y="2174875"/>
            <a:ext cx="4041900"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79" name="Shape 79"/>
          <p:cNvSpPr txBox="1">
            <a:spLocks noGrp="1"/>
          </p:cNvSpPr>
          <p:nvPr>
            <p:ph type="title"/>
          </p:nvPr>
        </p:nvSpPr>
        <p:spPr>
          <a:xfrm>
            <a:off x="457200" y="274638"/>
            <a:ext cx="8229600" cy="868399"/>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80"/>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457201" y="273050"/>
            <a:ext cx="3008399" cy="11619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84" name="Shape 84"/>
          <p:cNvSpPr txBox="1">
            <a:spLocks noGrp="1"/>
          </p:cNvSpPr>
          <p:nvPr>
            <p:ph type="body" idx="1"/>
          </p:nvPr>
        </p:nvSpPr>
        <p:spPr>
          <a:xfrm>
            <a:off x="3575051" y="273050"/>
            <a:ext cx="5111699" cy="5852799"/>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85" name="Shape 85"/>
          <p:cNvSpPr txBox="1">
            <a:spLocks noGrp="1"/>
          </p:cNvSpPr>
          <p:nvPr>
            <p:ph type="body" idx="2"/>
          </p:nvPr>
        </p:nvSpPr>
        <p:spPr>
          <a:xfrm>
            <a:off x="457201" y="1435101"/>
            <a:ext cx="3008399" cy="46911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0"/>
        <p:cNvGrpSpPr/>
        <p:nvPr/>
      </p:nvGrpSpPr>
      <p:grpSpPr>
        <a:xfrm>
          <a:off x="0" y="0"/>
          <a:ext cx="0" cy="0"/>
          <a:chOff x="0" y="0"/>
          <a:chExt cx="0" cy="0"/>
        </a:xfrm>
      </p:grpSpPr>
      <p:sp>
        <p:nvSpPr>
          <p:cNvPr id="12" name="Shape 12"/>
          <p:cNvSpPr txBox="1">
            <a:spLocks noGrp="1"/>
          </p:cNvSpPr>
          <p:nvPr>
            <p:ph type="body" idx="1"/>
          </p:nvPr>
        </p:nvSpPr>
        <p:spPr>
          <a:xfrm>
            <a:off x="457200" y="1828800"/>
            <a:ext cx="8229600" cy="4297200"/>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13" name="Shape 13"/>
          <p:cNvSpPr txBox="1">
            <a:spLocks noGrp="1"/>
          </p:cNvSpPr>
          <p:nvPr>
            <p:ph type="title"/>
          </p:nvPr>
        </p:nvSpPr>
        <p:spPr>
          <a:xfrm>
            <a:off x="457200" y="533400"/>
            <a:ext cx="8229600" cy="914399"/>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1792289" y="4800601"/>
            <a:ext cx="5486399" cy="5667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89" name="Shape 89"/>
          <p:cNvSpPr>
            <a:spLocks noGrp="1"/>
          </p:cNvSpPr>
          <p:nvPr>
            <p:ph type="pic" idx="2"/>
          </p:nvPr>
        </p:nvSpPr>
        <p:spPr>
          <a:xfrm>
            <a:off x="1792289" y="612775"/>
            <a:ext cx="5486399" cy="4114799"/>
          </a:xfrm>
          <a:prstGeom prst="rect">
            <a:avLst/>
          </a:prstGeom>
          <a:noFill/>
          <a:ln>
            <a:noFill/>
          </a:ln>
        </p:spPr>
      </p:sp>
      <p:sp>
        <p:nvSpPr>
          <p:cNvPr id="90" name="Shape 90"/>
          <p:cNvSpPr txBox="1">
            <a:spLocks noGrp="1"/>
          </p:cNvSpPr>
          <p:nvPr>
            <p:ph type="body" idx="1"/>
          </p:nvPr>
        </p:nvSpPr>
        <p:spPr>
          <a:xfrm>
            <a:off x="1792289" y="5367338"/>
            <a:ext cx="5486399" cy="8047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92"/>
        <p:cNvGrpSpPr/>
        <p:nvPr/>
      </p:nvGrpSpPr>
      <p:grpSpPr>
        <a:xfrm>
          <a:off x="0" y="0"/>
          <a:ext cx="0" cy="0"/>
          <a:chOff x="0" y="0"/>
          <a:chExt cx="0" cy="0"/>
        </a:xfrm>
      </p:grpSpPr>
      <p:sp>
        <p:nvSpPr>
          <p:cNvPr id="93" name="Shape 93"/>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94" name="Shape 94"/>
          <p:cNvSpPr txBox="1">
            <a:spLocks noGrp="1"/>
          </p:cNvSpPr>
          <p:nvPr>
            <p:ph type="body" idx="1"/>
          </p:nvPr>
        </p:nvSpPr>
        <p:spPr>
          <a:xfrm rot="5400000">
            <a:off x="2308999" y="-251600"/>
            <a:ext cx="4526000"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96"/>
        <p:cNvGrpSpPr/>
        <p:nvPr/>
      </p:nvGrpSpPr>
      <p:grpSpPr>
        <a:xfrm>
          <a:off x="0" y="0"/>
          <a:ext cx="0" cy="0"/>
          <a:chOff x="0" y="0"/>
          <a:chExt cx="0" cy="0"/>
        </a:xfrm>
      </p:grpSpPr>
      <p:sp>
        <p:nvSpPr>
          <p:cNvPr id="97" name="Shape 97"/>
          <p:cNvSpPr txBox="1">
            <a:spLocks noGrp="1"/>
          </p:cNvSpPr>
          <p:nvPr>
            <p:ph type="title"/>
          </p:nvPr>
        </p:nvSpPr>
        <p:spPr>
          <a:xfrm rot="5400000">
            <a:off x="4732299" y="2171737"/>
            <a:ext cx="5851600"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98" name="Shape 98"/>
          <p:cNvSpPr txBox="1">
            <a:spLocks noGrp="1"/>
          </p:cNvSpPr>
          <p:nvPr>
            <p:ph type="body" idx="1"/>
          </p:nvPr>
        </p:nvSpPr>
        <p:spPr>
          <a:xfrm rot="5400000">
            <a:off x="541300" y="190539"/>
            <a:ext cx="5851600"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00"/>
        <p:cNvGrpSpPr/>
        <p:nvPr/>
      </p:nvGrpSpPr>
      <p:grpSpPr>
        <a:xfrm>
          <a:off x="0" y="0"/>
          <a:ext cx="0" cy="0"/>
          <a:chOff x="0" y="0"/>
          <a:chExt cx="0" cy="0"/>
        </a:xfrm>
      </p:grpSpPr>
      <p:sp>
        <p:nvSpPr>
          <p:cNvPr id="102" name="Shape 102"/>
          <p:cNvSpPr txBox="1">
            <a:spLocks noGrp="1"/>
          </p:cNvSpPr>
          <p:nvPr>
            <p:ph type="body" idx="1"/>
          </p:nvPr>
        </p:nvSpPr>
        <p:spPr>
          <a:xfrm>
            <a:off x="457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103" name="Shape 103"/>
          <p:cNvSpPr txBox="1">
            <a:spLocks noGrp="1"/>
          </p:cNvSpPr>
          <p:nvPr>
            <p:ph type="body" idx="2"/>
          </p:nvPr>
        </p:nvSpPr>
        <p:spPr>
          <a:xfrm>
            <a:off x="4648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104" name="Shape 104"/>
          <p:cNvSpPr txBox="1">
            <a:spLocks noGrp="1"/>
          </p:cNvSpPr>
          <p:nvPr>
            <p:ph type="title"/>
          </p:nvPr>
        </p:nvSpPr>
        <p:spPr>
          <a:xfrm>
            <a:off x="457200" y="152400"/>
            <a:ext cx="8229600" cy="1265200"/>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4"/>
        <p:cNvGrpSpPr/>
        <p:nvPr/>
      </p:nvGrpSpPr>
      <p:grpSpPr>
        <a:xfrm>
          <a:off x="0" y="0"/>
          <a:ext cx="0" cy="0"/>
          <a:chOff x="0" y="0"/>
          <a:chExt cx="0" cy="0"/>
        </a:xfrm>
      </p:grpSpPr>
      <p:sp>
        <p:nvSpPr>
          <p:cNvPr id="16" name="Shape 16"/>
          <p:cNvSpPr txBox="1">
            <a:spLocks noGrp="1"/>
          </p:cNvSpPr>
          <p:nvPr>
            <p:ph type="title"/>
          </p:nvPr>
        </p:nvSpPr>
        <p:spPr>
          <a:xfrm>
            <a:off x="722312" y="3633787"/>
            <a:ext cx="7772400" cy="1361999"/>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17" name="Shape 17"/>
          <p:cNvSpPr txBox="1">
            <a:spLocks noGrp="1"/>
          </p:cNvSpPr>
          <p:nvPr>
            <p:ph type="body" idx="1"/>
          </p:nvPr>
        </p:nvSpPr>
        <p:spPr>
          <a:xfrm>
            <a:off x="722312" y="2157412"/>
            <a:ext cx="7772400" cy="1500000"/>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8"/>
        <p:cNvGrpSpPr/>
        <p:nvPr/>
      </p:nvGrpSpPr>
      <p:grpSpPr>
        <a:xfrm>
          <a:off x="0" y="0"/>
          <a:ext cx="0" cy="0"/>
          <a:chOff x="0" y="0"/>
          <a:chExt cx="0" cy="0"/>
        </a:xfrm>
      </p:grpSpPr>
      <p:sp>
        <p:nvSpPr>
          <p:cNvPr id="20" name="Shape 20"/>
          <p:cNvSpPr txBox="1">
            <a:spLocks noGrp="1"/>
          </p:cNvSpPr>
          <p:nvPr>
            <p:ph type="body" idx="1"/>
          </p:nvPr>
        </p:nvSpPr>
        <p:spPr>
          <a:xfrm>
            <a:off x="457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21" name="Shape 21"/>
          <p:cNvSpPr txBox="1">
            <a:spLocks noGrp="1"/>
          </p:cNvSpPr>
          <p:nvPr>
            <p:ph type="body" idx="2"/>
          </p:nvPr>
        </p:nvSpPr>
        <p:spPr>
          <a:xfrm>
            <a:off x="4648201" y="1600200"/>
            <a:ext cx="4038599" cy="4526000"/>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22" name="Shape 22"/>
          <p:cNvSpPr txBox="1">
            <a:spLocks noGrp="1"/>
          </p:cNvSpPr>
          <p:nvPr>
            <p:ph type="title"/>
          </p:nvPr>
        </p:nvSpPr>
        <p:spPr>
          <a:xfrm>
            <a:off x="457200" y="152400"/>
            <a:ext cx="8229600" cy="1265200"/>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mparison">
    <p:spTree>
      <p:nvGrpSpPr>
        <p:cNvPr id="1" name="Shape 23"/>
        <p:cNvGrpSpPr/>
        <p:nvPr/>
      </p:nvGrpSpPr>
      <p:grpSpPr>
        <a:xfrm>
          <a:off x="0" y="0"/>
          <a:ext cx="0" cy="0"/>
          <a:chOff x="0" y="0"/>
          <a:chExt cx="0" cy="0"/>
        </a:xfrm>
      </p:grpSpPr>
      <p:sp>
        <p:nvSpPr>
          <p:cNvPr id="24" name="Shape 24"/>
          <p:cNvSpPr txBox="1">
            <a:spLocks noGrp="1"/>
          </p:cNvSpPr>
          <p:nvPr>
            <p:ph type="body" idx="1"/>
          </p:nvPr>
        </p:nvSpPr>
        <p:spPr>
          <a:xfrm>
            <a:off x="457201" y="1535113"/>
            <a:ext cx="4040099" cy="6395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25" name="Shape 25"/>
          <p:cNvSpPr txBox="1">
            <a:spLocks noGrp="1"/>
          </p:cNvSpPr>
          <p:nvPr>
            <p:ph type="body" idx="2"/>
          </p:nvPr>
        </p:nvSpPr>
        <p:spPr>
          <a:xfrm>
            <a:off x="457201" y="2174875"/>
            <a:ext cx="4040099"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26" name="Shape 26"/>
          <p:cNvSpPr txBox="1">
            <a:spLocks noGrp="1"/>
          </p:cNvSpPr>
          <p:nvPr>
            <p:ph type="body" idx="3"/>
          </p:nvPr>
        </p:nvSpPr>
        <p:spPr>
          <a:xfrm>
            <a:off x="4645025" y="1535113"/>
            <a:ext cx="4041900" cy="639599"/>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27" name="Shape 27"/>
          <p:cNvSpPr txBox="1">
            <a:spLocks noGrp="1"/>
          </p:cNvSpPr>
          <p:nvPr>
            <p:ph type="body" idx="4"/>
          </p:nvPr>
        </p:nvSpPr>
        <p:spPr>
          <a:xfrm>
            <a:off x="4645025" y="2174875"/>
            <a:ext cx="4041900" cy="3951200"/>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29" name="Shape 29"/>
          <p:cNvSpPr txBox="1">
            <a:spLocks noGrp="1"/>
          </p:cNvSpPr>
          <p:nvPr>
            <p:ph type="title"/>
          </p:nvPr>
        </p:nvSpPr>
        <p:spPr>
          <a:xfrm>
            <a:off x="457200" y="274638"/>
            <a:ext cx="8229600" cy="868399"/>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74637"/>
            <a:ext cx="8229600" cy="11432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3"/>
        <p:cNvGrpSpPr/>
        <p:nvPr/>
      </p:nvGrpSpPr>
      <p:grpSpPr>
        <a:xfrm>
          <a:off x="0" y="0"/>
          <a:ext cx="0" cy="0"/>
          <a:chOff x="0" y="0"/>
          <a:chExt cx="0" cy="0"/>
        </a:xfrm>
      </p:grpSpPr>
      <p:sp>
        <p:nvSpPr>
          <p:cNvPr id="34" name="Shape 34"/>
          <p:cNvSpPr/>
          <p:nvPr/>
        </p:nvSpPr>
        <p:spPr>
          <a:xfrm>
            <a:off x="0" y="0"/>
            <a:ext cx="9144000" cy="152400"/>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 sz="1800" b="0" i="0" u="none" strike="noStrike" cap="none">
                <a:solidFill>
                  <a:srgbClr val="EC511C"/>
                </a:solidFill>
                <a:latin typeface="Arial"/>
                <a:ea typeface="Arial"/>
                <a:cs typeface="Arial"/>
                <a:sym typeface="Arial"/>
              </a:rPr>
              <a:t> </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1" y="273050"/>
            <a:ext cx="3008399" cy="11619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37" name="Shape 37"/>
          <p:cNvSpPr txBox="1">
            <a:spLocks noGrp="1"/>
          </p:cNvSpPr>
          <p:nvPr>
            <p:ph type="body" idx="1"/>
          </p:nvPr>
        </p:nvSpPr>
        <p:spPr>
          <a:xfrm>
            <a:off x="3575051" y="273050"/>
            <a:ext cx="5111699" cy="5853199"/>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38" name="Shape 38"/>
          <p:cNvSpPr txBox="1">
            <a:spLocks noGrp="1"/>
          </p:cNvSpPr>
          <p:nvPr>
            <p:ph type="body" idx="2"/>
          </p:nvPr>
        </p:nvSpPr>
        <p:spPr>
          <a:xfrm>
            <a:off x="457201" y="1435101"/>
            <a:ext cx="3008399" cy="46911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
        <p:nvSpPr>
          <p:cNvPr id="39" name="Shape 39"/>
          <p:cNvSpPr/>
          <p:nvPr/>
        </p:nvSpPr>
        <p:spPr>
          <a:xfrm>
            <a:off x="0" y="0"/>
            <a:ext cx="9144000" cy="152400"/>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 sz="1800" b="0" i="0" u="none" strike="noStrike" cap="none">
                <a:solidFill>
                  <a:srgbClr val="EC511C"/>
                </a:solidFill>
                <a:latin typeface="Arial"/>
                <a:ea typeface="Arial"/>
                <a:cs typeface="Arial"/>
                <a:sym typeface="Arial"/>
              </a:rPr>
              <a:t> </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1792289" y="4800601"/>
            <a:ext cx="5486399" cy="56679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2" name="Shape 42"/>
          <p:cNvSpPr>
            <a:spLocks noGrp="1"/>
          </p:cNvSpPr>
          <p:nvPr>
            <p:ph type="pic" idx="2"/>
          </p:nvPr>
        </p:nvSpPr>
        <p:spPr>
          <a:xfrm>
            <a:off x="1792289" y="612775"/>
            <a:ext cx="5486399" cy="4114799"/>
          </a:xfrm>
          <a:prstGeom prst="rect">
            <a:avLst/>
          </a:prstGeom>
          <a:noFill/>
          <a:ln>
            <a:noFill/>
          </a:ln>
        </p:spPr>
      </p:sp>
      <p:sp>
        <p:nvSpPr>
          <p:cNvPr id="43" name="Shape 43"/>
          <p:cNvSpPr txBox="1">
            <a:spLocks noGrp="1"/>
          </p:cNvSpPr>
          <p:nvPr>
            <p:ph type="body" idx="1"/>
          </p:nvPr>
        </p:nvSpPr>
        <p:spPr>
          <a:xfrm>
            <a:off x="1792289" y="5367338"/>
            <a:ext cx="5486399" cy="804799"/>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
        <p:nvSpPr>
          <p:cNvPr id="44" name="Shape 44"/>
          <p:cNvSpPr/>
          <p:nvPr/>
        </p:nvSpPr>
        <p:spPr>
          <a:xfrm>
            <a:off x="0" y="0"/>
            <a:ext cx="9144000" cy="152400"/>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 sz="1800" b="0" i="0" u="none" strike="noStrike" cap="none">
                <a:solidFill>
                  <a:srgbClr val="EC511C"/>
                </a:solidFill>
                <a:latin typeface="Arial"/>
                <a:ea typeface="Arial"/>
                <a:cs typeface="Arial"/>
                <a:sym typeface="Arial"/>
              </a:rPr>
              <a:t> </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Shape 5"/>
        <p:cNvGrpSpPr/>
        <p:nvPr/>
      </p:nvGrpSpPr>
      <p:grpSpPr>
        <a:xfrm>
          <a:off x="0" y="0"/>
          <a:ext cx="0" cy="0"/>
          <a:chOff x="0" y="0"/>
          <a:chExt cx="0" cy="0"/>
        </a:xfrm>
      </p:grpSpPr>
      <p:sp>
        <p:nvSpPr>
          <p:cNvPr id="6" name="Shape 6"/>
          <p:cNvSpPr/>
          <p:nvPr/>
        </p:nvSpPr>
        <p:spPr>
          <a:xfrm>
            <a:off x="141288" y="6400801"/>
            <a:ext cx="184200" cy="22879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57"/>
        <p:cNvGrpSpPr/>
        <p:nvPr/>
      </p:nvGrpSpPr>
      <p:grpSpPr>
        <a:xfrm>
          <a:off x="0" y="0"/>
          <a:ext cx="0" cy="0"/>
          <a:chOff x="0" y="0"/>
          <a:chExt cx="0" cy="0"/>
        </a:xfrm>
      </p:grpSpPr>
      <p:sp>
        <p:nvSpPr>
          <p:cNvPr id="58" name="Shape 58"/>
          <p:cNvSpPr/>
          <p:nvPr/>
        </p:nvSpPr>
        <p:spPr>
          <a:xfrm>
            <a:off x="141288" y="6400801"/>
            <a:ext cx="184200" cy="22879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3.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3.xml"/><Relationship Id="rId5" Type="http://schemas.openxmlformats.org/officeDocument/2006/relationships/image" Target="../media/image15.png"/><Relationship Id="rId1" Type="http://schemas.microsoft.com/office/2007/relationships/media" Target="../media/media2.mov"/><Relationship Id="rId2" Type="http://schemas.openxmlformats.org/officeDocument/2006/relationships/video" Target="../media/media2.mov"/></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hyperlink" Target="https://www.wikiwand.com/en/Filariasis" TargetMode="External"/><Relationship Id="rId4" Type="http://schemas.openxmlformats.org/officeDocument/2006/relationships/hyperlink" Target="https://www.wikiwand.com/en/Soil-transmitted_helminthiasis" TargetMode="External"/><Relationship Id="rId5" Type="http://schemas.openxmlformats.org/officeDocument/2006/relationships/hyperlink" Target="https://www.wikiwand.com/en/Hookworm_infection" TargetMode="External"/><Relationship Id="rId6" Type="http://schemas.openxmlformats.org/officeDocument/2006/relationships/hyperlink" Target="https://www.wikiwand.com/en/Dracunculiasis" TargetMode="External"/><Relationship Id="rId7" Type="http://schemas.openxmlformats.org/officeDocument/2006/relationships/hyperlink" Target="https://www.wikiwand.com/en/Guinea_worm" TargetMode="External"/><Relationship Id="rId8" Type="http://schemas.openxmlformats.org/officeDocument/2006/relationships/hyperlink" Target="https://www.wikiwand.com/en/Echinococcosis" TargetMode="External"/><Relationship Id="rId9" Type="http://schemas.openxmlformats.org/officeDocument/2006/relationships/hyperlink" Target="https://www.wikiwand.com/en/Schistosomiasis" TargetMode="External"/><Relationship Id="rId10" Type="http://schemas.openxmlformats.org/officeDocument/2006/relationships/image" Target="../media/image17.jp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hyperlink" Target="http://www.cdc.gov/parasites/about.html%23worms" TargetMode="External"/><Relationship Id="rId4" Type="http://schemas.openxmlformats.org/officeDocument/2006/relationships/hyperlink" Target="http://eswi.org/knowledge-center/difference-between-vaccines-antivirals-and-antibiotics/" TargetMode="External"/><Relationship Id="rId5" Type="http://schemas.openxmlformats.org/officeDocument/2006/relationships/hyperlink" Target="http://www.antimicrobialtestlaboratories.com/bacteria_viruses_fungi_and_parasites.htm" TargetMode="External"/><Relationship Id="rId6" Type="http://schemas.openxmlformats.org/officeDocument/2006/relationships/hyperlink" Target="http://www.mheducation.co.uk/openup/chapters/9780335242238.pdf" TargetMode="External"/><Relationship Id="rId7" Type="http://schemas.openxmlformats.org/officeDocument/2006/relationships/hyperlink" Target="http://www.life.umd.edu/classroom/bsci424/BSCI223WebSiteFiles/KochsPostulates.htm" TargetMode="External"/><Relationship Id="rId8" Type="http://schemas.openxmlformats.org/officeDocument/2006/relationships/hyperlink" Target="http://www.niaid.nih.gov/topics/tropicaldiseases/pages/default.aspx" TargetMode="External"/><Relationship Id="rId9" Type="http://schemas.openxmlformats.org/officeDocument/2006/relationships/hyperlink" Target="www.ninds.nih.gov/disorders/shingles/shingles.htm" TargetMode="External"/><Relationship Id="rId10" Type="http://schemas.openxmlformats.org/officeDocument/2006/relationships/hyperlink" Target="http://www.microbiologyonline.org.uk/about-microbiology/introducing-microbes/viruses" TargetMode="External"/><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xml"/><Relationship Id="rId5" Type="http://schemas.openxmlformats.org/officeDocument/2006/relationships/image" Target="../media/image9.png"/><Relationship Id="rId1" Type="http://schemas.microsoft.com/office/2007/relationships/media" Target="../media/media1.mov"/><Relationship Id="rId2" Type="http://schemas.openxmlformats.org/officeDocument/2006/relationships/video" Target="../media/media1.mo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09"/>
        <p:cNvGrpSpPr/>
        <p:nvPr/>
      </p:nvGrpSpPr>
      <p:grpSpPr>
        <a:xfrm>
          <a:off x="0" y="0"/>
          <a:ext cx="0" cy="0"/>
          <a:chOff x="0" y="0"/>
          <a:chExt cx="0" cy="0"/>
        </a:xfrm>
      </p:grpSpPr>
      <p:sp>
        <p:nvSpPr>
          <p:cNvPr id="3" name="Shape 103"/>
          <p:cNvSpPr txBox="1">
            <a:spLocks/>
          </p:cNvSpPr>
          <p:nvPr/>
        </p:nvSpPr>
        <p:spPr>
          <a:xfrm>
            <a:off x="609600" y="1091265"/>
            <a:ext cx="7772400" cy="3008013"/>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None/>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r>
              <a:rPr lang="en" sz="8000" dirty="0">
                <a:solidFill>
                  <a:srgbClr val="FFFFFF"/>
                </a:solidFill>
              </a:rPr>
              <a:t>Bacteria, Viruses, and Parasites </a:t>
            </a:r>
          </a:p>
        </p:txBody>
      </p:sp>
    </p:spTree>
  </p:cSld>
  <p:clrMapOvr>
    <a:masterClrMapping/>
  </p:clrMapOvr>
  <p:transition xmlns:p14="http://schemas.microsoft.com/office/powerpoint/2010/mai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9" name="Shape 179"/>
          <p:cNvSpPr txBox="1">
            <a:spLocks noGrp="1"/>
          </p:cNvSpPr>
          <p:nvPr>
            <p:ph type="body" idx="1"/>
          </p:nvPr>
        </p:nvSpPr>
        <p:spPr>
          <a:xfrm>
            <a:off x="278949" y="1693332"/>
            <a:ext cx="4089850" cy="4500400"/>
          </a:xfrm>
          <a:prstGeom prst="rect">
            <a:avLst/>
          </a:prstGeom>
        </p:spPr>
        <p:txBody>
          <a:bodyPr lIns="91425" tIns="91425" rIns="91425" bIns="91425" anchor="t" anchorCtr="0">
            <a:noAutofit/>
          </a:bodyPr>
          <a:lstStyle/>
          <a:p>
            <a:pPr marL="457200" lvl="0" indent="-349250" rtl="0">
              <a:spcBef>
                <a:spcPts val="0"/>
              </a:spcBef>
              <a:buClr>
                <a:schemeClr val="dk1"/>
              </a:buClr>
              <a:buSzPct val="100000"/>
              <a:buFont typeface="Arial"/>
              <a:buChar char="•"/>
            </a:pPr>
            <a:r>
              <a:rPr lang="en" sz="2000" dirty="0"/>
              <a:t>Viruses are the smallest infectious agents</a:t>
            </a:r>
          </a:p>
          <a:p>
            <a:pPr marL="914400" lvl="1" indent="-349250" rtl="0">
              <a:spcBef>
                <a:spcPts val="0"/>
              </a:spcBef>
              <a:buClr>
                <a:schemeClr val="dk1"/>
              </a:buClr>
              <a:buSzPct val="100000"/>
              <a:buFont typeface="Arial"/>
              <a:buChar char="•"/>
            </a:pPr>
            <a:r>
              <a:rPr lang="en" sz="2000" dirty="0"/>
              <a:t>Cannot replicate /survive for long outside of a host cell </a:t>
            </a:r>
            <a:endParaRPr lang="en-US" sz="2000" dirty="0" smtClean="0"/>
          </a:p>
          <a:p>
            <a:pPr marL="914400" lvl="1" indent="-349250" rtl="0">
              <a:spcBef>
                <a:spcPts val="0"/>
              </a:spcBef>
              <a:buClr>
                <a:schemeClr val="dk1"/>
              </a:buClr>
              <a:buSzPct val="100000"/>
              <a:buFont typeface="Arial"/>
              <a:buChar char="•"/>
            </a:pPr>
            <a:endParaRPr lang="en" sz="2000" dirty="0"/>
          </a:p>
          <a:p>
            <a:pPr marL="457200" lvl="0" indent="-349250" rtl="0">
              <a:spcBef>
                <a:spcPts val="0"/>
              </a:spcBef>
              <a:buClr>
                <a:schemeClr val="dk1"/>
              </a:buClr>
              <a:buSzPct val="100000"/>
              <a:buFont typeface="Arial"/>
              <a:buChar char="•"/>
            </a:pPr>
            <a:r>
              <a:rPr lang="en" sz="2000" dirty="0"/>
              <a:t>Attaches to host cell before penetrating it </a:t>
            </a:r>
          </a:p>
          <a:p>
            <a:pPr marL="914400" lvl="1" indent="-349250" rtl="0">
              <a:spcBef>
                <a:spcPts val="0"/>
              </a:spcBef>
              <a:buClr>
                <a:schemeClr val="dk1"/>
              </a:buClr>
              <a:buSzPct val="100000"/>
              <a:buFont typeface="Arial"/>
              <a:buChar char="•"/>
            </a:pPr>
            <a:r>
              <a:rPr lang="en" sz="2000" dirty="0"/>
              <a:t>Uses host cell's machinery to replicate its own genetic material </a:t>
            </a:r>
            <a:endParaRPr lang="en-US" sz="2000" dirty="0" smtClean="0"/>
          </a:p>
          <a:p>
            <a:pPr marL="914400" lvl="1" indent="-349250" rtl="0">
              <a:spcBef>
                <a:spcPts val="0"/>
              </a:spcBef>
              <a:buClr>
                <a:schemeClr val="dk1"/>
              </a:buClr>
              <a:buSzPct val="100000"/>
              <a:buFont typeface="Arial"/>
              <a:buChar char="•"/>
            </a:pPr>
            <a:endParaRPr lang="en" sz="2000" dirty="0"/>
          </a:p>
          <a:p>
            <a:pPr marL="457200" lvl="0" indent="-349250" rtl="0">
              <a:spcBef>
                <a:spcPts val="0"/>
              </a:spcBef>
              <a:buClr>
                <a:schemeClr val="dk1"/>
              </a:buClr>
              <a:buSzPct val="100000"/>
              <a:buFont typeface="Arial"/>
              <a:buChar char="•"/>
            </a:pPr>
            <a:r>
              <a:rPr lang="en" sz="2000" dirty="0"/>
              <a:t>Debate about </a:t>
            </a:r>
            <a:r>
              <a:rPr lang="en" sz="2000" dirty="0" smtClean="0"/>
              <a:t>whether</a:t>
            </a:r>
            <a:r>
              <a:rPr lang="en-US" sz="2000" dirty="0" smtClean="0"/>
              <a:t> </a:t>
            </a:r>
            <a:r>
              <a:rPr lang="en" sz="2000" dirty="0" smtClean="0"/>
              <a:t>viruses </a:t>
            </a:r>
            <a:r>
              <a:rPr lang="en" sz="2000" dirty="0"/>
              <a:t>are “living” via Koch’s rules</a:t>
            </a:r>
          </a:p>
          <a:p>
            <a:pPr marL="457200" lvl="0" indent="0" rtl="0">
              <a:spcBef>
                <a:spcPts val="0"/>
              </a:spcBef>
              <a:buNone/>
            </a:pPr>
            <a:endParaRPr sz="2000" dirty="0"/>
          </a:p>
          <a:p>
            <a:pPr marL="457200" lvl="0" indent="0">
              <a:spcBef>
                <a:spcPts val="0"/>
              </a:spcBef>
              <a:buNone/>
            </a:pPr>
            <a:endParaRPr sz="2000" dirty="0"/>
          </a:p>
        </p:txBody>
      </p:sp>
      <p:pic>
        <p:nvPicPr>
          <p:cNvPr id="180" name="Shape 180"/>
          <p:cNvPicPr preferRelativeResize="0"/>
          <p:nvPr/>
        </p:nvPicPr>
        <p:blipFill rotWithShape="1">
          <a:blip r:embed="rId3">
            <a:alphaModFix/>
          </a:blip>
          <a:srcRect l="14183" r="13004"/>
          <a:stretch/>
        </p:blipFill>
        <p:spPr>
          <a:xfrm>
            <a:off x="4922824" y="1849964"/>
            <a:ext cx="3816150" cy="3931067"/>
          </a:xfrm>
          <a:prstGeom prst="rect">
            <a:avLst/>
          </a:prstGeom>
          <a:noFill/>
          <a:ln>
            <a:noFill/>
          </a:ln>
        </p:spPr>
      </p:pic>
      <p:sp>
        <p:nvSpPr>
          <p:cNvPr id="181" name="Shape 181"/>
          <p:cNvSpPr txBox="1"/>
          <p:nvPr/>
        </p:nvSpPr>
        <p:spPr>
          <a:xfrm>
            <a:off x="3770400" y="5777533"/>
            <a:ext cx="5289600" cy="4352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7" name="Shape 123"/>
          <p:cNvSpPr txBox="1">
            <a:spLocks/>
          </p:cNvSpPr>
          <p:nvPr/>
        </p:nvSpPr>
        <p:spPr>
          <a:xfrm>
            <a:off x="360556" y="318400"/>
            <a:ext cx="8229600" cy="1015107"/>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solidFill>
                  <a:srgbClr val="FFFFFF"/>
                </a:solidFill>
              </a:rPr>
              <a:t>Virus Overview</a:t>
            </a:r>
            <a:endParaRPr lang="en" sz="4200" dirty="0">
              <a:solidFill>
                <a:srgbClr val="FFFFFF"/>
              </a:solidFill>
            </a:endParaRPr>
          </a:p>
        </p:txBody>
      </p:sp>
    </p:spTree>
  </p:cSld>
  <p:clrMapOvr>
    <a:masterClrMapping/>
  </p:clrMapOvr>
  <p:transition xmlns:p14="http://schemas.microsoft.com/office/powerpoint/2010/mai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7" name="Shape 187"/>
          <p:cNvSpPr txBox="1"/>
          <p:nvPr/>
        </p:nvSpPr>
        <p:spPr>
          <a:xfrm>
            <a:off x="397415" y="1601611"/>
            <a:ext cx="4034485" cy="5256422"/>
          </a:xfrm>
          <a:prstGeom prst="rect">
            <a:avLst/>
          </a:prstGeom>
          <a:noFill/>
          <a:ln>
            <a:noFill/>
          </a:ln>
        </p:spPr>
        <p:txBody>
          <a:bodyPr lIns="91425" tIns="91425" rIns="91425" bIns="91425" anchor="t" anchorCtr="0">
            <a:noAutofit/>
          </a:bodyPr>
          <a:lstStyle/>
          <a:p>
            <a:pPr marL="320040" lvl="0" indent="-320040" rtl="0">
              <a:spcBef>
                <a:spcPts val="800"/>
              </a:spcBef>
              <a:buClr>
                <a:srgbClr val="FF6600"/>
              </a:buClr>
              <a:buSzPct val="100000"/>
              <a:buFont typeface="Wingdings" charset="2"/>
              <a:buChar char="§"/>
            </a:pPr>
            <a:r>
              <a:rPr lang="en" sz="1600" b="1" dirty="0"/>
              <a:t>Viruses have no nucleus </a:t>
            </a:r>
          </a:p>
          <a:p>
            <a:pPr marL="685800" lvl="1" indent="-320040" rtl="0">
              <a:spcBef>
                <a:spcPts val="800"/>
              </a:spcBef>
              <a:buClr>
                <a:schemeClr val="accent5">
                  <a:lumMod val="50000"/>
                </a:schemeClr>
              </a:buClr>
              <a:buSzPct val="100000"/>
              <a:buFont typeface="Wingdings" charset="2"/>
              <a:buChar char="§"/>
            </a:pPr>
            <a:r>
              <a:rPr lang="en" sz="1600" dirty="0"/>
              <a:t>Instead core contains RNA or DNA </a:t>
            </a:r>
          </a:p>
          <a:p>
            <a:pPr marL="685800" lvl="1" indent="-320040" rtl="0">
              <a:spcBef>
                <a:spcPts val="800"/>
              </a:spcBef>
              <a:buClr>
                <a:schemeClr val="accent5">
                  <a:lumMod val="50000"/>
                </a:schemeClr>
              </a:buClr>
              <a:buSzPct val="100000"/>
              <a:buFont typeface="Wingdings" charset="2"/>
              <a:buChar char="§"/>
            </a:pPr>
            <a:r>
              <a:rPr lang="en" sz="1600" dirty="0"/>
              <a:t>Virus' genetic material </a:t>
            </a:r>
          </a:p>
          <a:p>
            <a:pPr marL="320040" lvl="0" indent="-320040" rtl="0">
              <a:spcBef>
                <a:spcPts val="800"/>
              </a:spcBef>
              <a:buClr>
                <a:srgbClr val="FF6600"/>
              </a:buClr>
              <a:buSzPct val="100000"/>
              <a:buFont typeface="Wingdings" charset="2"/>
              <a:buChar char="§"/>
            </a:pPr>
            <a:r>
              <a:rPr lang="en" sz="1600" b="1" dirty="0"/>
              <a:t>Protein Coat/Capsid</a:t>
            </a:r>
          </a:p>
          <a:p>
            <a:pPr marL="685800" lvl="1" indent="-320040" rtl="0">
              <a:spcBef>
                <a:spcPts val="800"/>
              </a:spcBef>
              <a:buClr>
                <a:schemeClr val="accent5">
                  <a:lumMod val="50000"/>
                </a:schemeClr>
              </a:buClr>
              <a:buSzPct val="100000"/>
              <a:buFont typeface="Wingdings" charset="2"/>
              <a:buChar char="§"/>
            </a:pPr>
            <a:r>
              <a:rPr lang="en" sz="1600" dirty="0"/>
              <a:t>Contains RNA or DNA</a:t>
            </a:r>
          </a:p>
          <a:p>
            <a:pPr marL="320040" lvl="0" indent="-320040" rtl="0">
              <a:spcBef>
                <a:spcPts val="800"/>
              </a:spcBef>
              <a:buClr>
                <a:srgbClr val="FF6600"/>
              </a:buClr>
              <a:buSzPct val="100000"/>
              <a:buFont typeface="Wingdings" charset="2"/>
              <a:buChar char="§"/>
            </a:pPr>
            <a:r>
              <a:rPr lang="en" sz="1600" b="1" dirty="0"/>
              <a:t>Viral Envelope </a:t>
            </a:r>
          </a:p>
          <a:p>
            <a:pPr marL="685800" lvl="1" indent="-320040" rtl="0">
              <a:spcBef>
                <a:spcPts val="800"/>
              </a:spcBef>
              <a:buClr>
                <a:schemeClr val="accent5">
                  <a:lumMod val="50000"/>
                </a:schemeClr>
              </a:buClr>
              <a:buSzPct val="100000"/>
              <a:buFont typeface="Wingdings" charset="2"/>
              <a:buChar char="§"/>
            </a:pPr>
            <a:r>
              <a:rPr lang="en" sz="1600" dirty="0"/>
              <a:t>Made up of fatty lipid molecules taken from host cells </a:t>
            </a:r>
          </a:p>
          <a:p>
            <a:pPr marL="320040" lvl="0" indent="-320040" rtl="0">
              <a:spcBef>
                <a:spcPts val="800"/>
              </a:spcBef>
              <a:buClr>
                <a:srgbClr val="FF6600"/>
              </a:buClr>
              <a:buSzPct val="100000"/>
              <a:buFont typeface="Wingdings" charset="2"/>
              <a:buChar char="§"/>
            </a:pPr>
            <a:r>
              <a:rPr lang="en" sz="1600" b="1" dirty="0"/>
              <a:t>Surface proteins </a:t>
            </a:r>
          </a:p>
          <a:p>
            <a:pPr marL="685800" lvl="1" indent="-320040" rtl="0">
              <a:spcBef>
                <a:spcPts val="800"/>
              </a:spcBef>
              <a:buClr>
                <a:schemeClr val="accent5">
                  <a:lumMod val="50000"/>
                </a:schemeClr>
              </a:buClr>
              <a:buSzPct val="100000"/>
              <a:buFont typeface="Wingdings" charset="2"/>
              <a:buChar char="§"/>
            </a:pPr>
            <a:r>
              <a:rPr lang="en" sz="1600" dirty="0"/>
              <a:t>Embedded in viral envelope</a:t>
            </a:r>
          </a:p>
          <a:p>
            <a:pPr marL="685800" lvl="1" indent="-320040" rtl="0">
              <a:spcBef>
                <a:spcPts val="800"/>
              </a:spcBef>
              <a:buClr>
                <a:schemeClr val="accent5">
                  <a:lumMod val="50000"/>
                </a:schemeClr>
              </a:buClr>
              <a:buSzPct val="100000"/>
              <a:buFont typeface="Wingdings" charset="2"/>
              <a:buChar char="§"/>
            </a:pPr>
            <a:r>
              <a:rPr lang="en" sz="1600" dirty="0"/>
              <a:t>Help virus recognize and bind to cells in host organism </a:t>
            </a:r>
          </a:p>
          <a:p>
            <a:pPr marL="320040" lvl="0" indent="-320040" rtl="0">
              <a:spcBef>
                <a:spcPts val="800"/>
              </a:spcBef>
              <a:buClr>
                <a:srgbClr val="FF6600"/>
              </a:buClr>
              <a:buSzPct val="100000"/>
              <a:buFont typeface="Wingdings" charset="2"/>
              <a:buChar char="§"/>
            </a:pPr>
            <a:r>
              <a:rPr lang="en" sz="1600" b="1" dirty="0"/>
              <a:t>Over </a:t>
            </a:r>
            <a:r>
              <a:rPr lang="en" sz="1600" b="1" dirty="0" smtClean="0"/>
              <a:t>5</a:t>
            </a:r>
            <a:r>
              <a:rPr lang="en-US" sz="1600" b="1" dirty="0" smtClean="0"/>
              <a:t>,</a:t>
            </a:r>
            <a:r>
              <a:rPr lang="en" sz="1600" b="1" dirty="0" smtClean="0"/>
              <a:t>000 </a:t>
            </a:r>
            <a:r>
              <a:rPr lang="en" sz="1600" b="1" dirty="0"/>
              <a:t>viruses identified causing many types of diseases.</a:t>
            </a:r>
          </a:p>
          <a:p>
            <a:pPr marL="320040" lvl="0" indent="-320040" rtl="0">
              <a:spcBef>
                <a:spcPts val="800"/>
              </a:spcBef>
              <a:buClr>
                <a:srgbClr val="FF6600"/>
              </a:buClr>
              <a:buFont typeface="Wingdings" charset="2"/>
              <a:buChar char="§"/>
            </a:pPr>
            <a:endParaRPr sz="1000" dirty="0">
              <a:latin typeface="Georgia"/>
              <a:ea typeface="Georgia"/>
              <a:cs typeface="Georgia"/>
              <a:sym typeface="Georgia"/>
            </a:endParaRPr>
          </a:p>
          <a:p>
            <a:pPr marL="320040" lvl="0" indent="-320040" rtl="0">
              <a:spcBef>
                <a:spcPts val="800"/>
              </a:spcBef>
              <a:buClr>
                <a:srgbClr val="FF6600"/>
              </a:buClr>
              <a:buFont typeface="Wingdings" charset="2"/>
              <a:buChar char="§"/>
            </a:pPr>
            <a:endParaRPr dirty="0"/>
          </a:p>
        </p:txBody>
      </p:sp>
      <p:sp>
        <p:nvSpPr>
          <p:cNvPr id="9" name="Shape 123"/>
          <p:cNvSpPr txBox="1">
            <a:spLocks/>
          </p:cNvSpPr>
          <p:nvPr/>
        </p:nvSpPr>
        <p:spPr>
          <a:xfrm>
            <a:off x="360556" y="318400"/>
            <a:ext cx="8229600" cy="1015107"/>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solidFill>
                  <a:srgbClr val="FFFFFF"/>
                </a:solidFill>
              </a:rPr>
              <a:t>Viral Structure</a:t>
            </a:r>
            <a:endParaRPr lang="en" sz="4200" dirty="0">
              <a:solidFill>
                <a:srgbClr val="FFFFFF"/>
              </a:solidFill>
            </a:endParaRPr>
          </a:p>
        </p:txBody>
      </p:sp>
      <p:pic>
        <p:nvPicPr>
          <p:cNvPr id="2" name="Picture 1" descr="2000px-Henipavirus_structure.sv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2533" y="1955842"/>
            <a:ext cx="4829696" cy="3496700"/>
          </a:xfrm>
          <a:prstGeom prst="rect">
            <a:avLst/>
          </a:prstGeom>
        </p:spPr>
      </p:pic>
    </p:spTree>
  </p:cSld>
  <p:clrMapOvr>
    <a:masterClrMapping/>
  </p:clrMapOvr>
  <p:transition xmlns:p14="http://schemas.microsoft.com/office/powerpoint/2010/mai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Shape 196"/>
          <p:cNvSpPr txBox="1">
            <a:spLocks noGrp="1"/>
          </p:cNvSpPr>
          <p:nvPr>
            <p:ph type="body" idx="1"/>
          </p:nvPr>
        </p:nvSpPr>
        <p:spPr>
          <a:xfrm>
            <a:off x="457200" y="1551901"/>
            <a:ext cx="4086300" cy="5191999"/>
          </a:xfrm>
          <a:prstGeom prst="rect">
            <a:avLst/>
          </a:prstGeom>
        </p:spPr>
        <p:txBody>
          <a:bodyPr lIns="91425" tIns="91425" rIns="91425" bIns="91425" anchor="t" anchorCtr="0">
            <a:noAutofit/>
          </a:bodyPr>
          <a:lstStyle/>
          <a:p>
            <a:pPr lvl="0" rtl="0">
              <a:spcBef>
                <a:spcPts val="600"/>
              </a:spcBef>
              <a:buSzPct val="100000"/>
            </a:pPr>
            <a:r>
              <a:rPr lang="en" sz="1800" dirty="0"/>
              <a:t>HIV/AIDS</a:t>
            </a:r>
          </a:p>
          <a:p>
            <a:pPr lvl="0" rtl="0">
              <a:spcBef>
                <a:spcPts val="600"/>
              </a:spcBef>
              <a:buSzPct val="100000"/>
            </a:pPr>
            <a:r>
              <a:rPr lang="en" sz="1800" dirty="0"/>
              <a:t>Ebola</a:t>
            </a:r>
          </a:p>
          <a:p>
            <a:pPr lvl="0" rtl="0">
              <a:spcBef>
                <a:spcPts val="600"/>
              </a:spcBef>
              <a:buSzPct val="100000"/>
            </a:pPr>
            <a:r>
              <a:rPr lang="en" sz="1800" dirty="0"/>
              <a:t>Rhinoviruses (common cold) </a:t>
            </a:r>
          </a:p>
          <a:p>
            <a:pPr lvl="0" rtl="0">
              <a:spcBef>
                <a:spcPts val="600"/>
              </a:spcBef>
              <a:buSzPct val="100000"/>
            </a:pPr>
            <a:r>
              <a:rPr lang="en" sz="1800" dirty="0"/>
              <a:t>Smallpox</a:t>
            </a:r>
          </a:p>
          <a:p>
            <a:pPr lvl="0" rtl="0">
              <a:spcBef>
                <a:spcPts val="600"/>
              </a:spcBef>
              <a:buSzPct val="100000"/>
            </a:pPr>
            <a:r>
              <a:rPr lang="en" sz="1800" dirty="0"/>
              <a:t>Mumps</a:t>
            </a:r>
          </a:p>
          <a:p>
            <a:pPr lvl="0" rtl="0">
              <a:spcBef>
                <a:spcPts val="600"/>
              </a:spcBef>
              <a:buSzPct val="100000"/>
            </a:pPr>
            <a:r>
              <a:rPr lang="en" sz="1800" dirty="0"/>
              <a:t>Rubella</a:t>
            </a:r>
          </a:p>
          <a:p>
            <a:pPr lvl="0" rtl="0">
              <a:spcBef>
                <a:spcPts val="600"/>
              </a:spcBef>
              <a:buSzPct val="100000"/>
            </a:pPr>
            <a:r>
              <a:rPr lang="en" sz="1800" dirty="0"/>
              <a:t>Herpes</a:t>
            </a:r>
          </a:p>
          <a:p>
            <a:pPr lvl="0" rtl="0">
              <a:spcBef>
                <a:spcPts val="600"/>
              </a:spcBef>
              <a:buSzPct val="100000"/>
            </a:pPr>
            <a:r>
              <a:rPr lang="en" sz="1800" dirty="0"/>
              <a:t>Shingles</a:t>
            </a:r>
          </a:p>
          <a:p>
            <a:pPr lvl="0" rtl="0">
              <a:spcBef>
                <a:spcPts val="600"/>
              </a:spcBef>
              <a:buSzPct val="100000"/>
            </a:pPr>
            <a:r>
              <a:rPr lang="en" sz="1800" dirty="0"/>
              <a:t>Chickenpox</a:t>
            </a:r>
          </a:p>
          <a:p>
            <a:pPr lvl="0" rtl="0">
              <a:spcBef>
                <a:spcPts val="600"/>
              </a:spcBef>
              <a:buSzPct val="100000"/>
            </a:pPr>
            <a:r>
              <a:rPr lang="en" sz="1800" dirty="0"/>
              <a:t>West Nile virus</a:t>
            </a:r>
          </a:p>
          <a:p>
            <a:pPr lvl="0" rtl="0">
              <a:spcBef>
                <a:spcPts val="600"/>
              </a:spcBef>
              <a:buSzPct val="100000"/>
            </a:pPr>
            <a:r>
              <a:rPr lang="en" sz="1800" dirty="0"/>
              <a:t>Marburg </a:t>
            </a:r>
          </a:p>
          <a:p>
            <a:pPr lvl="0" rtl="0">
              <a:spcBef>
                <a:spcPts val="600"/>
              </a:spcBef>
              <a:buSzPct val="100000"/>
            </a:pPr>
            <a:r>
              <a:rPr lang="en" sz="1800" dirty="0"/>
              <a:t>Rabies</a:t>
            </a:r>
          </a:p>
          <a:p>
            <a:pPr lvl="0" rtl="0">
              <a:spcBef>
                <a:spcPts val="600"/>
              </a:spcBef>
              <a:buSzPct val="100000"/>
            </a:pPr>
            <a:r>
              <a:rPr lang="en" sz="1800" dirty="0"/>
              <a:t>SARS (Severe </a:t>
            </a:r>
            <a:r>
              <a:rPr lang="en" sz="1800" dirty="0" smtClean="0"/>
              <a:t>acute</a:t>
            </a:r>
            <a:r>
              <a:rPr lang="en-US" sz="1800" dirty="0"/>
              <a:t> </a:t>
            </a:r>
            <a:r>
              <a:rPr lang="en" sz="1800" dirty="0" smtClean="0"/>
              <a:t>respiratory </a:t>
            </a:r>
            <a:r>
              <a:rPr lang="en" sz="1800" dirty="0"/>
              <a:t>syndrome)</a:t>
            </a:r>
          </a:p>
          <a:p>
            <a:pPr lvl="0" rtl="0">
              <a:spcBef>
                <a:spcPts val="600"/>
              </a:spcBef>
              <a:buNone/>
            </a:pPr>
            <a:endParaRPr dirty="0"/>
          </a:p>
        </p:txBody>
      </p:sp>
      <p:sp>
        <p:nvSpPr>
          <p:cNvPr id="198" name="Shape 198"/>
          <p:cNvSpPr txBox="1"/>
          <p:nvPr/>
        </p:nvSpPr>
        <p:spPr>
          <a:xfrm>
            <a:off x="4218940" y="1553038"/>
            <a:ext cx="4480556" cy="4105199"/>
          </a:xfrm>
          <a:prstGeom prst="rect">
            <a:avLst/>
          </a:prstGeom>
          <a:noFill/>
          <a:ln>
            <a:noFill/>
          </a:ln>
        </p:spPr>
        <p:txBody>
          <a:bodyPr lIns="91425" tIns="91425" rIns="91425" bIns="91425" anchor="t" anchorCtr="0">
            <a:noAutofit/>
          </a:bodyPr>
          <a:lstStyle/>
          <a:p>
            <a:pPr lvl="0" rtl="0">
              <a:spcBef>
                <a:spcPts val="600"/>
              </a:spcBef>
              <a:buClr>
                <a:schemeClr val="dk1"/>
              </a:buClr>
              <a:buSzPct val="100000"/>
            </a:pPr>
            <a:r>
              <a:rPr lang="en" sz="1800" dirty="0">
                <a:solidFill>
                  <a:schemeClr val="dk1"/>
                </a:solidFill>
              </a:rPr>
              <a:t>Hepatitis A, B, and C</a:t>
            </a:r>
          </a:p>
          <a:p>
            <a:pPr lvl="0" rtl="0">
              <a:spcBef>
                <a:spcPts val="600"/>
              </a:spcBef>
              <a:buClr>
                <a:schemeClr val="dk1"/>
              </a:buClr>
              <a:buSzPct val="100000"/>
            </a:pPr>
            <a:r>
              <a:rPr lang="en" sz="1800" dirty="0">
                <a:solidFill>
                  <a:schemeClr val="dk1"/>
                </a:solidFill>
              </a:rPr>
              <a:t>Influenza</a:t>
            </a:r>
          </a:p>
          <a:p>
            <a:pPr lvl="0" rtl="0">
              <a:spcBef>
                <a:spcPts val="600"/>
              </a:spcBef>
              <a:buClr>
                <a:schemeClr val="dk1"/>
              </a:buClr>
              <a:buSzPct val="100000"/>
            </a:pPr>
            <a:r>
              <a:rPr lang="en" sz="1800" dirty="0">
                <a:solidFill>
                  <a:schemeClr val="dk1"/>
                </a:solidFill>
              </a:rPr>
              <a:t>Yellow fever</a:t>
            </a:r>
          </a:p>
          <a:p>
            <a:pPr lvl="0" rtl="0">
              <a:spcBef>
                <a:spcPts val="600"/>
              </a:spcBef>
              <a:buClr>
                <a:schemeClr val="dk1"/>
              </a:buClr>
              <a:buSzPct val="100000"/>
            </a:pPr>
            <a:r>
              <a:rPr lang="en" sz="1800" dirty="0">
                <a:solidFill>
                  <a:schemeClr val="dk1"/>
                </a:solidFill>
              </a:rPr>
              <a:t>Epstein-Barr</a:t>
            </a:r>
          </a:p>
          <a:p>
            <a:pPr lvl="0" rtl="0">
              <a:spcBef>
                <a:spcPts val="600"/>
              </a:spcBef>
              <a:buClr>
                <a:schemeClr val="dk1"/>
              </a:buClr>
              <a:buSzPct val="100000"/>
            </a:pPr>
            <a:r>
              <a:rPr lang="en" sz="1800" dirty="0">
                <a:solidFill>
                  <a:schemeClr val="dk1"/>
                </a:solidFill>
              </a:rPr>
              <a:t>HPV (Human papilloma virus) </a:t>
            </a:r>
          </a:p>
          <a:p>
            <a:pPr lvl="0" rtl="0">
              <a:spcBef>
                <a:spcPts val="600"/>
              </a:spcBef>
              <a:buClr>
                <a:schemeClr val="dk1"/>
              </a:buClr>
              <a:buSzPct val="100000"/>
            </a:pPr>
            <a:r>
              <a:rPr lang="en" sz="1800" dirty="0">
                <a:solidFill>
                  <a:schemeClr val="dk1"/>
                </a:solidFill>
              </a:rPr>
              <a:t>Dengue fever</a:t>
            </a:r>
          </a:p>
          <a:p>
            <a:pPr lvl="0" rtl="0">
              <a:spcBef>
                <a:spcPts val="600"/>
              </a:spcBef>
              <a:buClr>
                <a:schemeClr val="dk1"/>
              </a:buClr>
              <a:buSzPct val="100000"/>
            </a:pPr>
            <a:r>
              <a:rPr lang="en" sz="1800" dirty="0">
                <a:solidFill>
                  <a:schemeClr val="dk1"/>
                </a:solidFill>
              </a:rPr>
              <a:t>Hanta virus </a:t>
            </a:r>
          </a:p>
          <a:p>
            <a:pPr lvl="0" rtl="0">
              <a:spcBef>
                <a:spcPts val="600"/>
              </a:spcBef>
              <a:buClr>
                <a:schemeClr val="dk1"/>
              </a:buClr>
              <a:buSzPct val="100000"/>
            </a:pPr>
            <a:r>
              <a:rPr lang="en" sz="1800" dirty="0">
                <a:solidFill>
                  <a:schemeClr val="dk1"/>
                </a:solidFill>
              </a:rPr>
              <a:t>Zika fever</a:t>
            </a:r>
          </a:p>
          <a:p>
            <a:pPr lvl="0" rtl="0">
              <a:spcBef>
                <a:spcPts val="600"/>
              </a:spcBef>
              <a:buClr>
                <a:schemeClr val="dk1"/>
              </a:buClr>
              <a:buSzPct val="100000"/>
            </a:pPr>
            <a:r>
              <a:rPr lang="en" sz="1800" dirty="0">
                <a:solidFill>
                  <a:schemeClr val="dk1"/>
                </a:solidFill>
              </a:rPr>
              <a:t>Viral meningitis</a:t>
            </a:r>
          </a:p>
          <a:p>
            <a:pPr lvl="0" rtl="0">
              <a:spcBef>
                <a:spcPts val="600"/>
              </a:spcBef>
              <a:buClr>
                <a:schemeClr val="dk1"/>
              </a:buClr>
              <a:buSzPct val="100000"/>
            </a:pPr>
            <a:r>
              <a:rPr lang="en" sz="1800" dirty="0">
                <a:solidFill>
                  <a:schemeClr val="dk1"/>
                </a:solidFill>
              </a:rPr>
              <a:t>MERS (Middle </a:t>
            </a:r>
            <a:r>
              <a:rPr lang="en" sz="1800" dirty="0" smtClean="0">
                <a:solidFill>
                  <a:schemeClr val="dk1"/>
                </a:solidFill>
              </a:rPr>
              <a:t>Eastern</a:t>
            </a:r>
            <a:r>
              <a:rPr lang="en-US" sz="1800" dirty="0">
                <a:solidFill>
                  <a:schemeClr val="dk1"/>
                </a:solidFill>
              </a:rPr>
              <a:t> </a:t>
            </a:r>
            <a:r>
              <a:rPr lang="en" sz="1800" dirty="0" smtClean="0">
                <a:solidFill>
                  <a:schemeClr val="dk1"/>
                </a:solidFill>
              </a:rPr>
              <a:t>Respiratory </a:t>
            </a:r>
            <a:r>
              <a:rPr lang="en" sz="1800" dirty="0">
                <a:solidFill>
                  <a:schemeClr val="dk1"/>
                </a:solidFill>
              </a:rPr>
              <a:t>Virus)</a:t>
            </a:r>
          </a:p>
          <a:p>
            <a:pPr lvl="0" rtl="0">
              <a:spcBef>
                <a:spcPts val="600"/>
              </a:spcBef>
              <a:buClr>
                <a:schemeClr val="dk1"/>
              </a:buClr>
              <a:buSzPct val="100000"/>
            </a:pPr>
            <a:r>
              <a:rPr lang="en" sz="1800" dirty="0">
                <a:solidFill>
                  <a:schemeClr val="dk1"/>
                </a:solidFill>
              </a:rPr>
              <a:t>Foot and mouth disease</a:t>
            </a:r>
          </a:p>
        </p:txBody>
      </p:sp>
      <p:sp>
        <p:nvSpPr>
          <p:cNvPr id="6" name="Shape 172"/>
          <p:cNvSpPr txBox="1">
            <a:spLocks noGrp="1"/>
          </p:cNvSpPr>
          <p:nvPr>
            <p:ph type="title"/>
          </p:nvPr>
        </p:nvSpPr>
        <p:spPr>
          <a:xfrm>
            <a:off x="457200" y="420975"/>
            <a:ext cx="8229600" cy="914399"/>
          </a:xfrm>
          <a:prstGeom prst="rect">
            <a:avLst/>
          </a:prstGeom>
        </p:spPr>
        <p:txBody>
          <a:bodyPr lIns="91425" tIns="91425" rIns="91425" bIns="91425" anchor="t" anchorCtr="0">
            <a:noAutofit/>
          </a:bodyPr>
          <a:lstStyle/>
          <a:p>
            <a:pPr lvl="0">
              <a:spcBef>
                <a:spcPts val="0"/>
              </a:spcBef>
              <a:buNone/>
            </a:pPr>
            <a:r>
              <a:rPr lang="en" dirty="0"/>
              <a:t>Examples of </a:t>
            </a:r>
            <a:r>
              <a:rPr lang="en-US" dirty="0" smtClean="0"/>
              <a:t>Viral</a:t>
            </a:r>
            <a:r>
              <a:rPr lang="en" dirty="0" smtClean="0"/>
              <a:t> </a:t>
            </a:r>
            <a:r>
              <a:rPr lang="en" dirty="0"/>
              <a:t>Diseases </a:t>
            </a:r>
          </a:p>
        </p:txBody>
      </p:sp>
    </p:spTree>
  </p:cSld>
  <p:clrMapOvr>
    <a:masterClrMapping/>
  </p:clrMapOvr>
  <p:transition xmlns:p14="http://schemas.microsoft.com/office/powerpoint/2010/mai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4" name="Shape 204"/>
          <p:cNvSpPr txBox="1">
            <a:spLocks noGrp="1"/>
          </p:cNvSpPr>
          <p:nvPr>
            <p:ph type="body" idx="1"/>
          </p:nvPr>
        </p:nvSpPr>
        <p:spPr>
          <a:xfrm>
            <a:off x="416278" y="1681667"/>
            <a:ext cx="8501944" cy="5014400"/>
          </a:xfrm>
          <a:prstGeom prst="rect">
            <a:avLst/>
          </a:prstGeom>
        </p:spPr>
        <p:txBody>
          <a:bodyPr lIns="91425" tIns="91425" rIns="91425" bIns="91425" anchor="t" anchorCtr="0">
            <a:noAutofit/>
          </a:bodyPr>
          <a:lstStyle/>
          <a:p>
            <a:pPr marL="342900" lvl="0" indent="-342900" rtl="0">
              <a:lnSpc>
                <a:spcPct val="100000"/>
              </a:lnSpc>
              <a:spcBef>
                <a:spcPts val="1000"/>
              </a:spcBef>
              <a:buClr>
                <a:srgbClr val="FF6600"/>
              </a:buClr>
              <a:buSzPct val="100000"/>
              <a:buFont typeface="Wingdings" charset="2"/>
              <a:buChar char="§"/>
            </a:pPr>
            <a:r>
              <a:rPr lang="en" sz="2400" dirty="0"/>
              <a:t>Large, multicellular organisms </a:t>
            </a:r>
          </a:p>
          <a:p>
            <a:pPr marL="685800" lvl="1" indent="-320040" rtl="0">
              <a:lnSpc>
                <a:spcPct val="100000"/>
              </a:lnSpc>
              <a:spcBef>
                <a:spcPts val="1000"/>
              </a:spcBef>
              <a:buClr>
                <a:schemeClr val="accent5">
                  <a:lumMod val="50000"/>
                </a:schemeClr>
              </a:buClr>
              <a:buSzPct val="100000"/>
              <a:buFont typeface="Wingdings" charset="2"/>
              <a:buChar char="§"/>
            </a:pPr>
            <a:r>
              <a:rPr lang="en" sz="2400" dirty="0"/>
              <a:t>Generally visible to the naked eye in their adult stages</a:t>
            </a:r>
          </a:p>
          <a:p>
            <a:pPr marL="320040" lvl="0" indent="-320040" rtl="0">
              <a:lnSpc>
                <a:spcPct val="100000"/>
              </a:lnSpc>
              <a:spcBef>
                <a:spcPts val="1000"/>
              </a:spcBef>
              <a:buClr>
                <a:srgbClr val="FF6600"/>
              </a:buClr>
              <a:buSzPct val="100000"/>
              <a:buFont typeface="Wingdings" charset="2"/>
              <a:buChar char="§"/>
            </a:pPr>
            <a:r>
              <a:rPr lang="en" sz="2400" dirty="0"/>
              <a:t>Parasitic worms</a:t>
            </a:r>
          </a:p>
          <a:p>
            <a:pPr marL="320040" lvl="0" indent="-320040" rtl="0">
              <a:lnSpc>
                <a:spcPct val="100000"/>
              </a:lnSpc>
              <a:spcBef>
                <a:spcPts val="1000"/>
              </a:spcBef>
              <a:buClr>
                <a:srgbClr val="FF6600"/>
              </a:buClr>
              <a:buSzPct val="100000"/>
              <a:buFont typeface="Wingdings" charset="2"/>
              <a:buChar char="§"/>
            </a:pPr>
            <a:r>
              <a:rPr lang="en" sz="2400" dirty="0"/>
              <a:t>Phyla of helminths: </a:t>
            </a:r>
          </a:p>
          <a:p>
            <a:pPr marL="685800" lvl="1" indent="-320040" rtl="0">
              <a:lnSpc>
                <a:spcPct val="100000"/>
              </a:lnSpc>
              <a:spcBef>
                <a:spcPts val="1000"/>
              </a:spcBef>
              <a:buClr>
                <a:schemeClr val="accent5">
                  <a:lumMod val="50000"/>
                </a:schemeClr>
              </a:buClr>
              <a:buSzPct val="100000"/>
              <a:buFont typeface="Wingdings" charset="2"/>
              <a:buChar char="§"/>
            </a:pPr>
            <a:r>
              <a:rPr lang="en" sz="2400" dirty="0">
                <a:solidFill>
                  <a:schemeClr val="dk1"/>
                </a:solidFill>
              </a:rPr>
              <a:t>Nematodes </a:t>
            </a:r>
          </a:p>
          <a:p>
            <a:pPr marL="1051560" lvl="2" indent="-320040" rtl="0">
              <a:lnSpc>
                <a:spcPct val="100000"/>
              </a:lnSpc>
              <a:spcBef>
                <a:spcPts val="1000"/>
              </a:spcBef>
              <a:buClr>
                <a:schemeClr val="accent5">
                  <a:lumMod val="50000"/>
                </a:schemeClr>
              </a:buClr>
              <a:buSzPct val="100000"/>
              <a:buFont typeface="Wingdings" charset="2"/>
              <a:buChar char="§"/>
            </a:pPr>
            <a:r>
              <a:rPr lang="en" sz="2400" dirty="0">
                <a:solidFill>
                  <a:schemeClr val="dk1"/>
                </a:solidFill>
              </a:rPr>
              <a:t>Roundworms</a:t>
            </a:r>
          </a:p>
          <a:p>
            <a:pPr marL="685800" lvl="1" indent="-320040" rtl="0">
              <a:lnSpc>
                <a:spcPct val="100000"/>
              </a:lnSpc>
              <a:spcBef>
                <a:spcPts val="1000"/>
              </a:spcBef>
              <a:buClr>
                <a:schemeClr val="accent5">
                  <a:lumMod val="50000"/>
                </a:schemeClr>
              </a:buClr>
              <a:buSzPct val="100000"/>
              <a:buFont typeface="Wingdings" charset="2"/>
              <a:buChar char="§"/>
            </a:pPr>
            <a:r>
              <a:rPr lang="en" sz="2400" dirty="0">
                <a:solidFill>
                  <a:schemeClr val="dk1"/>
                </a:solidFill>
              </a:rPr>
              <a:t>Platyhelminths</a:t>
            </a:r>
          </a:p>
          <a:p>
            <a:pPr marL="1051560" lvl="2" indent="-320040" rtl="0">
              <a:lnSpc>
                <a:spcPct val="100000"/>
              </a:lnSpc>
              <a:spcBef>
                <a:spcPts val="1000"/>
              </a:spcBef>
              <a:buClr>
                <a:schemeClr val="accent5">
                  <a:lumMod val="50000"/>
                </a:schemeClr>
              </a:buClr>
              <a:buSzPct val="100000"/>
              <a:buFont typeface="Wingdings" charset="2"/>
              <a:buChar char="§"/>
            </a:pPr>
            <a:r>
              <a:rPr lang="en" sz="2400" dirty="0">
                <a:solidFill>
                  <a:schemeClr val="dk1"/>
                </a:solidFill>
              </a:rPr>
              <a:t>Flukes</a:t>
            </a:r>
          </a:p>
          <a:p>
            <a:pPr marL="1051560" lvl="2" indent="-320040" rtl="0">
              <a:lnSpc>
                <a:spcPct val="100000"/>
              </a:lnSpc>
              <a:spcBef>
                <a:spcPts val="1000"/>
              </a:spcBef>
              <a:buClr>
                <a:schemeClr val="accent5">
                  <a:lumMod val="50000"/>
                </a:schemeClr>
              </a:buClr>
              <a:buSzPct val="100000"/>
              <a:buFont typeface="Wingdings" charset="2"/>
              <a:buChar char="§"/>
            </a:pPr>
            <a:r>
              <a:rPr lang="en" sz="2400" dirty="0">
                <a:solidFill>
                  <a:schemeClr val="dk1"/>
                </a:solidFill>
              </a:rPr>
              <a:t>Tapeworms </a:t>
            </a:r>
          </a:p>
        </p:txBody>
      </p:sp>
      <p:sp>
        <p:nvSpPr>
          <p:cNvPr id="205" name="Shape 205"/>
          <p:cNvSpPr txBox="1"/>
          <p:nvPr/>
        </p:nvSpPr>
        <p:spPr>
          <a:xfrm>
            <a:off x="4497600" y="5890134"/>
            <a:ext cx="4054800" cy="276399"/>
          </a:xfrm>
          <a:prstGeom prst="rect">
            <a:avLst/>
          </a:prstGeom>
          <a:noFill/>
          <a:ln>
            <a:noFill/>
          </a:ln>
        </p:spPr>
        <p:txBody>
          <a:bodyPr lIns="91425" tIns="91425" rIns="91425" bIns="91425" anchor="t" anchorCtr="0">
            <a:noAutofit/>
          </a:bodyPr>
          <a:lstStyle/>
          <a:p>
            <a:pPr lvl="0" algn="ctr">
              <a:spcBef>
                <a:spcPts val="0"/>
              </a:spcBef>
              <a:buNone/>
            </a:pPr>
            <a:endParaRPr sz="800"/>
          </a:p>
        </p:txBody>
      </p:sp>
      <p:sp>
        <p:nvSpPr>
          <p:cNvPr id="206" name="Shape 206"/>
          <p:cNvSpPr txBox="1"/>
          <p:nvPr/>
        </p:nvSpPr>
        <p:spPr>
          <a:xfrm>
            <a:off x="-754075" y="6212734"/>
            <a:ext cx="3230099" cy="2763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8" name="Shape 123"/>
          <p:cNvSpPr txBox="1">
            <a:spLocks/>
          </p:cNvSpPr>
          <p:nvPr/>
        </p:nvSpPr>
        <p:spPr>
          <a:xfrm>
            <a:off x="360556" y="318400"/>
            <a:ext cx="8557666" cy="1015107"/>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err="1" smtClean="0">
                <a:solidFill>
                  <a:srgbClr val="FFFFFF"/>
                </a:solidFill>
              </a:rPr>
              <a:t>Helminths</a:t>
            </a:r>
            <a:r>
              <a:rPr lang="en-US" sz="4200" dirty="0" smtClean="0">
                <a:solidFill>
                  <a:srgbClr val="FFFFFF"/>
                </a:solidFill>
              </a:rPr>
              <a:t> and Nematodes</a:t>
            </a:r>
            <a:endParaRPr lang="en" sz="4200" dirty="0">
              <a:solidFill>
                <a:srgbClr val="FFFFFF"/>
              </a:solidFill>
            </a:endParaRPr>
          </a:p>
        </p:txBody>
      </p:sp>
      <p:pic>
        <p:nvPicPr>
          <p:cNvPr id="2" name="shutterstock_v13994483.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730626" y="2954866"/>
            <a:ext cx="4884209" cy="2751667"/>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body" idx="1"/>
          </p:nvPr>
        </p:nvSpPr>
        <p:spPr>
          <a:xfrm>
            <a:off x="360556" y="1653521"/>
            <a:ext cx="4512475" cy="4936367"/>
          </a:xfrm>
          <a:prstGeom prst="rect">
            <a:avLst/>
          </a:prstGeom>
        </p:spPr>
        <p:txBody>
          <a:bodyPr lIns="91425" tIns="91425" rIns="91425" bIns="91425" anchor="t" anchorCtr="0">
            <a:noAutofit/>
          </a:bodyPr>
          <a:lstStyle/>
          <a:p>
            <a:pPr marL="320040" lvl="0" indent="-320040" rtl="0">
              <a:spcBef>
                <a:spcPts val="1200"/>
              </a:spcBef>
              <a:buClr>
                <a:srgbClr val="FF6600"/>
              </a:buClr>
              <a:buSzPct val="100000"/>
              <a:buFont typeface="Wingdings" charset="2"/>
              <a:buChar char="§"/>
            </a:pPr>
            <a:r>
              <a:rPr lang="en" sz="2000" dirty="0"/>
              <a:t>Infections are most </a:t>
            </a:r>
            <a:r>
              <a:rPr lang="en" sz="2000" dirty="0" smtClean="0"/>
              <a:t>common,</a:t>
            </a:r>
            <a:r>
              <a:rPr lang="en-US" sz="2000" dirty="0" smtClean="0"/>
              <a:t/>
            </a:r>
            <a:br>
              <a:rPr lang="en-US" sz="2000" dirty="0" smtClean="0"/>
            </a:br>
            <a:r>
              <a:rPr lang="en" sz="2000" dirty="0" smtClean="0"/>
              <a:t>and </a:t>
            </a:r>
            <a:r>
              <a:rPr lang="en" sz="2000" dirty="0"/>
              <a:t>most serious, in developing countries </a:t>
            </a:r>
          </a:p>
          <a:p>
            <a:pPr marL="320040" lvl="0" indent="-320040" rtl="0">
              <a:spcBef>
                <a:spcPts val="1200"/>
              </a:spcBef>
              <a:buClr>
                <a:srgbClr val="FF6600"/>
              </a:buClr>
              <a:buSzPct val="100000"/>
              <a:buFont typeface="Wingdings" charset="2"/>
              <a:buChar char="§"/>
            </a:pPr>
            <a:r>
              <a:rPr lang="en" sz="2000" dirty="0"/>
              <a:t>Transmission varies with </a:t>
            </a:r>
            <a:r>
              <a:rPr lang="en" sz="2000" dirty="0" smtClean="0"/>
              <a:t>type</a:t>
            </a:r>
            <a:r>
              <a:rPr lang="en-US" sz="2000" dirty="0" smtClean="0"/>
              <a:t/>
            </a:r>
            <a:br>
              <a:rPr lang="en-US" sz="2000" dirty="0" smtClean="0"/>
            </a:br>
            <a:r>
              <a:rPr lang="en" sz="2000" dirty="0" smtClean="0"/>
              <a:t>of </a:t>
            </a:r>
            <a:r>
              <a:rPr lang="en" sz="2000" dirty="0"/>
              <a:t>worm </a:t>
            </a:r>
          </a:p>
          <a:p>
            <a:pPr marL="685800" lvl="1" indent="-320040" rtl="0">
              <a:spcBef>
                <a:spcPts val="1200"/>
              </a:spcBef>
              <a:buClr>
                <a:schemeClr val="accent5">
                  <a:lumMod val="50000"/>
                </a:schemeClr>
              </a:buClr>
              <a:buSzPct val="100000"/>
              <a:buFont typeface="Wingdings" charset="2"/>
              <a:buChar char="§"/>
            </a:pPr>
            <a:r>
              <a:rPr lang="en" sz="2000" dirty="0"/>
              <a:t>Ingestion of eggs or larvae </a:t>
            </a:r>
          </a:p>
          <a:p>
            <a:pPr marL="685800" lvl="1" indent="-320040" rtl="0">
              <a:spcBef>
                <a:spcPts val="1200"/>
              </a:spcBef>
              <a:buClr>
                <a:schemeClr val="accent5">
                  <a:lumMod val="50000"/>
                </a:schemeClr>
              </a:buClr>
              <a:buSzPct val="100000"/>
              <a:buFont typeface="Wingdings" charset="2"/>
              <a:buChar char="§"/>
            </a:pPr>
            <a:r>
              <a:rPr lang="en" sz="2000" dirty="0"/>
              <a:t>Penetration by larvae </a:t>
            </a:r>
          </a:p>
          <a:p>
            <a:pPr marL="685800" lvl="1" indent="-320040" rtl="0">
              <a:spcBef>
                <a:spcPts val="1200"/>
              </a:spcBef>
              <a:buClr>
                <a:schemeClr val="accent5">
                  <a:lumMod val="50000"/>
                </a:schemeClr>
              </a:buClr>
              <a:buSzPct val="100000"/>
              <a:buFont typeface="Wingdings" charset="2"/>
              <a:buChar char="§"/>
            </a:pPr>
            <a:r>
              <a:rPr lang="en" sz="2000" dirty="0"/>
              <a:t>Bite of vectors </a:t>
            </a:r>
          </a:p>
          <a:p>
            <a:pPr marL="685800" lvl="1" indent="-320040" rtl="0">
              <a:spcBef>
                <a:spcPts val="1200"/>
              </a:spcBef>
              <a:buClr>
                <a:schemeClr val="accent5">
                  <a:lumMod val="50000"/>
                </a:schemeClr>
              </a:buClr>
              <a:buSzPct val="100000"/>
              <a:buFont typeface="Wingdings" charset="2"/>
              <a:buChar char="§"/>
            </a:pPr>
            <a:r>
              <a:rPr lang="en" sz="2000" dirty="0"/>
              <a:t>Ingestion of contaminated meat</a:t>
            </a:r>
          </a:p>
          <a:p>
            <a:pPr marL="320040" lvl="0" indent="-320040" rtl="0">
              <a:spcBef>
                <a:spcPts val="1200"/>
              </a:spcBef>
              <a:buClr>
                <a:srgbClr val="FF6600"/>
              </a:buClr>
              <a:buSzPct val="100000"/>
              <a:buFont typeface="Wingdings" charset="2"/>
              <a:buChar char="§"/>
            </a:pPr>
            <a:r>
              <a:rPr lang="en" sz="2000" dirty="0"/>
              <a:t>Parasites can evade immune responses through </a:t>
            </a:r>
            <a:r>
              <a:rPr lang="en" sz="2000" dirty="0" smtClean="0"/>
              <a:t>many</a:t>
            </a:r>
            <a:r>
              <a:rPr lang="en-US" sz="2000" dirty="0"/>
              <a:t> </a:t>
            </a:r>
            <a:r>
              <a:rPr lang="en" sz="2000" dirty="0" smtClean="0"/>
              <a:t>strategies </a:t>
            </a:r>
            <a:endParaRPr lang="en" sz="2000" dirty="0"/>
          </a:p>
        </p:txBody>
      </p:sp>
      <p:pic>
        <p:nvPicPr>
          <p:cNvPr id="213" name="Shape 213"/>
          <p:cNvPicPr preferRelativeResize="0"/>
          <p:nvPr/>
        </p:nvPicPr>
        <p:blipFill>
          <a:blip r:embed="rId3">
            <a:alphaModFix/>
          </a:blip>
          <a:stretch>
            <a:fillRect/>
          </a:stretch>
        </p:blipFill>
        <p:spPr>
          <a:xfrm>
            <a:off x="5091767" y="1832350"/>
            <a:ext cx="3813767" cy="4002483"/>
          </a:xfrm>
          <a:prstGeom prst="rect">
            <a:avLst/>
          </a:prstGeom>
          <a:noFill/>
          <a:ln>
            <a:noFill/>
          </a:ln>
        </p:spPr>
      </p:pic>
      <p:sp>
        <p:nvSpPr>
          <p:cNvPr id="214" name="Shape 214"/>
          <p:cNvSpPr txBox="1"/>
          <p:nvPr/>
        </p:nvSpPr>
        <p:spPr>
          <a:xfrm>
            <a:off x="5351162" y="5834833"/>
            <a:ext cx="3000000" cy="529200"/>
          </a:xfrm>
          <a:prstGeom prst="rect">
            <a:avLst/>
          </a:prstGeom>
          <a:noFill/>
          <a:ln>
            <a:noFill/>
          </a:ln>
        </p:spPr>
        <p:txBody>
          <a:bodyPr lIns="91425" tIns="91425" rIns="91425" bIns="91425" anchor="ctr" anchorCtr="0">
            <a:noAutofit/>
          </a:bodyPr>
          <a:lstStyle/>
          <a:p>
            <a:pPr lvl="0" algn="ctr" rtl="0">
              <a:spcBef>
                <a:spcPts val="0"/>
              </a:spcBef>
              <a:buNone/>
            </a:pPr>
            <a:endParaRPr/>
          </a:p>
        </p:txBody>
      </p:sp>
      <p:sp>
        <p:nvSpPr>
          <p:cNvPr id="8" name="Shape 123"/>
          <p:cNvSpPr txBox="1">
            <a:spLocks/>
          </p:cNvSpPr>
          <p:nvPr/>
        </p:nvSpPr>
        <p:spPr>
          <a:xfrm>
            <a:off x="360556" y="318400"/>
            <a:ext cx="8229600" cy="1015107"/>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solidFill>
                  <a:srgbClr val="FFFFFF"/>
                </a:solidFill>
              </a:rPr>
              <a:t>Helminthic Infections</a:t>
            </a:r>
            <a:endParaRPr lang="en" sz="4200" dirty="0">
              <a:solidFill>
                <a:srgbClr val="FFFFFF"/>
              </a:solidFill>
            </a:endParaRPr>
          </a:p>
        </p:txBody>
      </p:sp>
    </p:spTree>
  </p:cSld>
  <p:clrMapOvr>
    <a:masterClrMapping/>
  </p:clrMapOvr>
  <p:transition xmlns:p14="http://schemas.microsoft.com/office/powerpoint/2010/mai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435180" y="1610088"/>
            <a:ext cx="4588376" cy="4724534"/>
          </a:xfrm>
          <a:prstGeom prst="rect">
            <a:avLst/>
          </a:prstGeom>
        </p:spPr>
        <p:txBody>
          <a:bodyPr lIns="91425" tIns="91425" rIns="91425" bIns="91425" anchor="t" anchorCtr="0">
            <a:noAutofit/>
          </a:bodyPr>
          <a:lstStyle/>
          <a:p>
            <a:pPr lvl="0" rtl="0">
              <a:lnSpc>
                <a:spcPct val="100000"/>
              </a:lnSpc>
              <a:spcBef>
                <a:spcPts val="1000"/>
              </a:spcBef>
              <a:buNone/>
            </a:pPr>
            <a:r>
              <a:rPr lang="en" sz="1800" b="1" dirty="0"/>
              <a:t>Roundworm infections: </a:t>
            </a:r>
          </a:p>
          <a:p>
            <a:pPr marL="320040" lvl="0" indent="-320040" rtl="0">
              <a:lnSpc>
                <a:spcPct val="100000"/>
              </a:lnSpc>
              <a:spcBef>
                <a:spcPts val="1000"/>
              </a:spcBef>
              <a:buClr>
                <a:srgbClr val="FF6600"/>
              </a:buClr>
              <a:buSzPct val="100000"/>
              <a:buFont typeface="Wingdings" charset="2"/>
              <a:buChar char="§"/>
            </a:pPr>
            <a:r>
              <a:rPr lang="en" sz="1800" dirty="0"/>
              <a:t>Lymphatic </a:t>
            </a:r>
            <a:r>
              <a:rPr lang="en" sz="1800" dirty="0">
                <a:hlinkClick r:id="rId3"/>
              </a:rPr>
              <a:t>Filariasis</a:t>
            </a:r>
            <a:r>
              <a:rPr lang="en" sz="1800" dirty="0"/>
              <a:t> </a:t>
            </a:r>
            <a:endParaRPr lang="en-US" sz="1800" dirty="0" smtClean="0"/>
          </a:p>
          <a:p>
            <a:pPr marL="320040" lvl="0" indent="-320040" rtl="0">
              <a:lnSpc>
                <a:spcPct val="100000"/>
              </a:lnSpc>
              <a:spcBef>
                <a:spcPts val="1000"/>
              </a:spcBef>
              <a:buClr>
                <a:srgbClr val="FF6600"/>
              </a:buClr>
              <a:buSzPct val="100000"/>
              <a:buFont typeface="Wingdings" charset="2"/>
              <a:buChar char="§"/>
            </a:pPr>
            <a:r>
              <a:rPr lang="en" sz="1800" dirty="0" smtClean="0"/>
              <a:t>Heartworm</a:t>
            </a:r>
            <a:endParaRPr lang="en" sz="1800" dirty="0"/>
          </a:p>
          <a:p>
            <a:pPr marL="320040" lvl="0" indent="-320040" rtl="0">
              <a:lnSpc>
                <a:spcPct val="100000"/>
              </a:lnSpc>
              <a:spcBef>
                <a:spcPts val="1000"/>
              </a:spcBef>
              <a:buClr>
                <a:srgbClr val="FF6600"/>
              </a:buClr>
              <a:buSzPct val="100000"/>
              <a:buFont typeface="Wingdings" charset="2"/>
              <a:buChar char="§"/>
            </a:pPr>
            <a:r>
              <a:rPr lang="en" sz="1800" dirty="0"/>
              <a:t>Hookworm</a:t>
            </a:r>
          </a:p>
          <a:p>
            <a:pPr marL="320040" lvl="0" indent="-320040" rtl="0">
              <a:lnSpc>
                <a:spcPct val="100000"/>
              </a:lnSpc>
              <a:spcBef>
                <a:spcPts val="1000"/>
              </a:spcBef>
              <a:buClr>
                <a:srgbClr val="FF6600"/>
              </a:buClr>
              <a:buSzPct val="100000"/>
              <a:buFont typeface="Wingdings" charset="2"/>
              <a:buChar char="§"/>
            </a:pPr>
            <a:r>
              <a:rPr lang="en" sz="1800" dirty="0">
                <a:hlinkClick r:id="rId4"/>
              </a:rPr>
              <a:t>Soil-transmitted helminthiasis</a:t>
            </a:r>
          </a:p>
          <a:p>
            <a:pPr marL="320040" lvl="0" indent="-320040" rtl="0">
              <a:lnSpc>
                <a:spcPct val="100000"/>
              </a:lnSpc>
              <a:spcBef>
                <a:spcPts val="1000"/>
              </a:spcBef>
              <a:buClr>
                <a:srgbClr val="FF6600"/>
              </a:buClr>
              <a:buSzPct val="100000"/>
              <a:buFont typeface="Wingdings" charset="2"/>
              <a:buChar char="§"/>
            </a:pPr>
            <a:r>
              <a:rPr lang="en" sz="1800" dirty="0">
                <a:hlinkClick r:id="rId5"/>
              </a:rPr>
              <a:t>hookworm </a:t>
            </a:r>
            <a:r>
              <a:rPr lang="en" sz="1800" dirty="0" smtClean="0">
                <a:hlinkClick r:id="rId5"/>
              </a:rPr>
              <a:t>infecti</a:t>
            </a:r>
            <a:r>
              <a:rPr lang="en-US" sz="1800" dirty="0" smtClean="0">
                <a:hlinkClick r:id="rId5"/>
              </a:rPr>
              <a:t>on</a:t>
            </a:r>
            <a:endParaRPr lang="en" sz="1800" dirty="0"/>
          </a:p>
          <a:p>
            <a:pPr marL="320040" lvl="0" indent="-320040" rtl="0">
              <a:lnSpc>
                <a:spcPct val="100000"/>
              </a:lnSpc>
              <a:spcBef>
                <a:spcPts val="1000"/>
              </a:spcBef>
              <a:buClr>
                <a:srgbClr val="FF6600"/>
              </a:buClr>
              <a:buSzPct val="100000"/>
              <a:buFont typeface="Wingdings" charset="2"/>
              <a:buChar char="§"/>
            </a:pPr>
            <a:r>
              <a:rPr lang="en" sz="1800" dirty="0">
                <a:hlinkClick r:id="rId6"/>
              </a:rPr>
              <a:t>Dracunculiasis</a:t>
            </a:r>
            <a:r>
              <a:rPr lang="en" sz="1800" dirty="0"/>
              <a:t> (</a:t>
            </a:r>
            <a:r>
              <a:rPr lang="en" sz="1800" dirty="0">
                <a:hlinkClick r:id="rId7"/>
              </a:rPr>
              <a:t>guinea worm</a:t>
            </a:r>
            <a:r>
              <a:rPr lang="en" sz="1800" dirty="0"/>
              <a:t> infection)</a:t>
            </a:r>
          </a:p>
          <a:p>
            <a:pPr lvl="0" rtl="0">
              <a:lnSpc>
                <a:spcPct val="100000"/>
              </a:lnSpc>
              <a:spcBef>
                <a:spcPts val="1000"/>
              </a:spcBef>
              <a:buNone/>
            </a:pPr>
            <a:r>
              <a:rPr lang="en" sz="1800" b="1" dirty="0"/>
              <a:t>Tapeworm infections: </a:t>
            </a:r>
          </a:p>
          <a:p>
            <a:pPr marL="320040" lvl="0" indent="-320040" rtl="0">
              <a:lnSpc>
                <a:spcPct val="100000"/>
              </a:lnSpc>
              <a:spcBef>
                <a:spcPts val="1000"/>
              </a:spcBef>
              <a:buClr>
                <a:srgbClr val="FF6600"/>
              </a:buClr>
              <a:buFont typeface="Wingdings" charset="2"/>
              <a:buChar char="§"/>
            </a:pPr>
            <a:r>
              <a:rPr lang="en" sz="1800" dirty="0">
                <a:hlinkClick r:id="rId8"/>
              </a:rPr>
              <a:t>Echinococcosis</a:t>
            </a:r>
            <a:r>
              <a:rPr lang="en" sz="1800" dirty="0"/>
              <a:t> </a:t>
            </a:r>
          </a:p>
          <a:p>
            <a:pPr marL="320040" lvl="0" indent="-320040" rtl="0">
              <a:lnSpc>
                <a:spcPct val="100000"/>
              </a:lnSpc>
              <a:spcBef>
                <a:spcPts val="1000"/>
              </a:spcBef>
              <a:buClr>
                <a:srgbClr val="FF6600"/>
              </a:buClr>
              <a:buFont typeface="Wingdings" charset="2"/>
              <a:buChar char="§"/>
            </a:pPr>
            <a:r>
              <a:rPr lang="en" sz="1800" dirty="0"/>
              <a:t>Parasitic flatworm</a:t>
            </a:r>
          </a:p>
          <a:p>
            <a:pPr lvl="0" rtl="0">
              <a:lnSpc>
                <a:spcPct val="100000"/>
              </a:lnSpc>
              <a:spcBef>
                <a:spcPts val="1000"/>
              </a:spcBef>
              <a:buNone/>
            </a:pPr>
            <a:r>
              <a:rPr lang="en" sz="1800" b="1" dirty="0"/>
              <a:t>Trematode infections</a:t>
            </a:r>
          </a:p>
          <a:p>
            <a:pPr marL="320040" lvl="0" indent="-320040" rtl="0">
              <a:lnSpc>
                <a:spcPct val="100000"/>
              </a:lnSpc>
              <a:spcBef>
                <a:spcPts val="1000"/>
              </a:spcBef>
              <a:buClr>
                <a:srgbClr val="FF6600"/>
              </a:buClr>
              <a:buFont typeface="Wingdings" charset="2"/>
              <a:buChar char="§"/>
            </a:pPr>
            <a:r>
              <a:rPr lang="en-US" sz="1800" dirty="0" smtClean="0">
                <a:hlinkClick r:id="rId9"/>
              </a:rPr>
              <a:t>Sc</a:t>
            </a:r>
            <a:r>
              <a:rPr lang="en" sz="1800" dirty="0" smtClean="0">
                <a:hlinkClick r:id="rId9"/>
              </a:rPr>
              <a:t>histosomiasis</a:t>
            </a:r>
            <a:r>
              <a:rPr lang="en" sz="1800" dirty="0"/>
              <a:t>/ </a:t>
            </a:r>
            <a:r>
              <a:rPr lang="en" sz="1800" dirty="0">
                <a:highlight>
                  <a:srgbClr val="FFFFFF"/>
                </a:highlight>
              </a:rPr>
              <a:t>bilharziasis </a:t>
            </a:r>
          </a:p>
          <a:p>
            <a:pPr lvl="0" rtl="0">
              <a:lnSpc>
                <a:spcPct val="100000"/>
              </a:lnSpc>
              <a:spcBef>
                <a:spcPts val="1000"/>
              </a:spcBef>
              <a:buNone/>
            </a:pPr>
            <a:endParaRPr sz="1800" dirty="0"/>
          </a:p>
          <a:p>
            <a:pPr lvl="0" rtl="0">
              <a:lnSpc>
                <a:spcPct val="100000"/>
              </a:lnSpc>
              <a:spcBef>
                <a:spcPts val="1000"/>
              </a:spcBef>
              <a:buNone/>
            </a:pPr>
            <a:endParaRPr sz="1800" b="1" dirty="0">
              <a:highlight>
                <a:srgbClr val="FFFFFF"/>
              </a:highlight>
              <a:latin typeface="Times New Roman"/>
              <a:ea typeface="Times New Roman"/>
              <a:cs typeface="Times New Roman"/>
              <a:sym typeface="Times New Roman"/>
            </a:endParaRPr>
          </a:p>
          <a:p>
            <a:pPr lvl="0" rtl="0">
              <a:lnSpc>
                <a:spcPct val="100000"/>
              </a:lnSpc>
              <a:spcBef>
                <a:spcPts val="1000"/>
              </a:spcBef>
              <a:buNone/>
            </a:pPr>
            <a:endParaRPr sz="1800" dirty="0"/>
          </a:p>
          <a:p>
            <a:pPr lvl="0">
              <a:lnSpc>
                <a:spcPct val="100000"/>
              </a:lnSpc>
              <a:spcBef>
                <a:spcPts val="1000"/>
              </a:spcBef>
              <a:buNone/>
            </a:pPr>
            <a:endParaRPr sz="1800" dirty="0"/>
          </a:p>
        </p:txBody>
      </p:sp>
      <p:sp>
        <p:nvSpPr>
          <p:cNvPr id="221" name="Shape 221"/>
          <p:cNvSpPr txBox="1"/>
          <p:nvPr/>
        </p:nvSpPr>
        <p:spPr>
          <a:xfrm>
            <a:off x="4690226" y="1806567"/>
            <a:ext cx="4251599" cy="4219200"/>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222" name="Shape 222"/>
          <p:cNvPicPr preferRelativeResize="0"/>
          <p:nvPr/>
        </p:nvPicPr>
        <p:blipFill>
          <a:blip r:embed="rId10">
            <a:alphaModFix/>
          </a:blip>
          <a:stretch>
            <a:fillRect/>
          </a:stretch>
        </p:blipFill>
        <p:spPr>
          <a:xfrm>
            <a:off x="5064402" y="1744521"/>
            <a:ext cx="3799599" cy="4117500"/>
          </a:xfrm>
          <a:prstGeom prst="rect">
            <a:avLst/>
          </a:prstGeom>
          <a:noFill/>
          <a:ln>
            <a:noFill/>
          </a:ln>
        </p:spPr>
      </p:pic>
      <p:sp>
        <p:nvSpPr>
          <p:cNvPr id="7" name="Shape 172"/>
          <p:cNvSpPr txBox="1">
            <a:spLocks noGrp="1"/>
          </p:cNvSpPr>
          <p:nvPr>
            <p:ph type="title"/>
          </p:nvPr>
        </p:nvSpPr>
        <p:spPr>
          <a:xfrm>
            <a:off x="457200" y="420975"/>
            <a:ext cx="8229600" cy="914399"/>
          </a:xfrm>
          <a:prstGeom prst="rect">
            <a:avLst/>
          </a:prstGeom>
        </p:spPr>
        <p:txBody>
          <a:bodyPr lIns="91425" tIns="91425" rIns="91425" bIns="91425" anchor="t" anchorCtr="0">
            <a:noAutofit/>
          </a:bodyPr>
          <a:lstStyle/>
          <a:p>
            <a:pPr lvl="0">
              <a:spcBef>
                <a:spcPts val="0"/>
              </a:spcBef>
              <a:buNone/>
            </a:pPr>
            <a:r>
              <a:rPr lang="en" sz="3200" dirty="0"/>
              <a:t>Examples of </a:t>
            </a:r>
            <a:r>
              <a:rPr lang="en-US" sz="3200" dirty="0" smtClean="0"/>
              <a:t>Worm-based Diseases</a:t>
            </a:r>
            <a:endParaRPr lang="en" sz="3200" dirty="0"/>
          </a:p>
        </p:txBody>
      </p:sp>
    </p:spTree>
  </p:cSld>
  <p:clrMapOvr>
    <a:masterClrMapping/>
  </p:clrMapOvr>
  <p:transition xmlns:p14="http://schemas.microsoft.com/office/powerpoint/2010/mai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8" name="Shape 228"/>
          <p:cNvSpPr txBox="1">
            <a:spLocks noGrp="1"/>
          </p:cNvSpPr>
          <p:nvPr>
            <p:ph type="body" idx="1"/>
          </p:nvPr>
        </p:nvSpPr>
        <p:spPr>
          <a:xfrm>
            <a:off x="457200" y="1659455"/>
            <a:ext cx="8229600" cy="4612933"/>
          </a:xfrm>
          <a:prstGeom prst="rect">
            <a:avLst/>
          </a:prstGeom>
        </p:spPr>
        <p:txBody>
          <a:bodyPr lIns="91425" tIns="91425" rIns="91425" bIns="91425" anchor="t" anchorCtr="0">
            <a:noAutofit/>
          </a:bodyPr>
          <a:lstStyle/>
          <a:p>
            <a:pPr lvl="0" rtl="0">
              <a:spcBef>
                <a:spcPts val="1600"/>
              </a:spcBef>
              <a:buSzPct val="100000"/>
            </a:pPr>
            <a:r>
              <a:rPr lang="en" sz="1200" dirty="0"/>
              <a:t>“About Parasites” </a:t>
            </a:r>
            <a:r>
              <a:rPr lang="en" sz="1200" i="1" dirty="0"/>
              <a:t>Center for Disease Control and Prevention</a:t>
            </a:r>
            <a:r>
              <a:rPr lang="en" sz="1200" dirty="0"/>
              <a:t>. Web. 5 March. 2014 </a:t>
            </a:r>
            <a:r>
              <a:rPr lang="en" sz="1200" u="sng" dirty="0">
                <a:solidFill>
                  <a:schemeClr val="hlink"/>
                </a:solidFill>
                <a:hlinkClick r:id="rId3"/>
              </a:rPr>
              <a:t>http://www.cdc.gov/parasites/about.html#worms</a:t>
            </a:r>
          </a:p>
          <a:p>
            <a:pPr lvl="0" rtl="0">
              <a:spcBef>
                <a:spcPts val="1600"/>
              </a:spcBef>
              <a:spcAft>
                <a:spcPts val="900"/>
              </a:spcAft>
              <a:buSzPct val="100000"/>
            </a:pPr>
            <a:r>
              <a:rPr lang="en" sz="1200" dirty="0"/>
              <a:t>“Differences between vaccines, antivirals, and antibiotics” </a:t>
            </a:r>
            <a:r>
              <a:rPr lang="en" sz="1200" i="1" dirty="0"/>
              <a:t>European Scientific Working Group on Influenza</a:t>
            </a:r>
            <a:r>
              <a:rPr lang="en" sz="1200" dirty="0"/>
              <a:t>. Web.  </a:t>
            </a:r>
            <a:r>
              <a:rPr lang="en" sz="1200" u="sng" dirty="0">
                <a:solidFill>
                  <a:schemeClr val="hlink"/>
                </a:solidFill>
                <a:hlinkClick r:id="rId4"/>
              </a:rPr>
              <a:t>http://eswi.org/knowledge-center/difference-between-vaccines-antivirals-and-antibiotics/</a:t>
            </a:r>
            <a:r>
              <a:rPr lang="en" sz="1200" dirty="0"/>
              <a:t> </a:t>
            </a:r>
          </a:p>
          <a:p>
            <a:pPr lvl="0" rtl="0">
              <a:spcBef>
                <a:spcPts val="1600"/>
              </a:spcBef>
              <a:buSzPct val="100000"/>
            </a:pPr>
            <a:r>
              <a:rPr lang="en" sz="1200" dirty="0"/>
              <a:t>“Introduction to Bacteria, Viruses, Fungi, and Parasites.” </a:t>
            </a:r>
            <a:r>
              <a:rPr lang="en" sz="1200" i="1" dirty="0"/>
              <a:t>Microchem Laboratory</a:t>
            </a:r>
            <a:r>
              <a:rPr lang="en" sz="1200" dirty="0"/>
              <a:t>. Web. 2015. </a:t>
            </a:r>
            <a:r>
              <a:rPr lang="en" sz="1200" u="sng" dirty="0">
                <a:solidFill>
                  <a:schemeClr val="hlink"/>
                </a:solidFill>
                <a:hlinkClick r:id="rId5"/>
              </a:rPr>
              <a:t>http://www.antimicrobialtestlaboratories.com/bacteria_viruses_fungi_and_parasites.htm</a:t>
            </a:r>
          </a:p>
          <a:p>
            <a:pPr lvl="0" rtl="0">
              <a:spcBef>
                <a:spcPts val="1600"/>
              </a:spcBef>
              <a:buSzPct val="100000"/>
            </a:pPr>
            <a:r>
              <a:rPr lang="en" sz="1200" dirty="0"/>
              <a:t>“Introduction to pathophysiology.” Nurses.indb. Web.  </a:t>
            </a:r>
            <a:r>
              <a:rPr lang="en" sz="1200" u="sng" dirty="0">
                <a:solidFill>
                  <a:schemeClr val="hlink"/>
                </a:solidFill>
                <a:hlinkClick r:id="rId6"/>
              </a:rPr>
              <a:t>http://www.mheducation.co.uk/openup/chapters/9780335242238.pdf</a:t>
            </a:r>
          </a:p>
          <a:p>
            <a:pPr lvl="0" rtl="0">
              <a:spcBef>
                <a:spcPts val="1600"/>
              </a:spcBef>
              <a:buSzPct val="100000"/>
            </a:pPr>
            <a:r>
              <a:rPr lang="en" sz="1200" dirty="0"/>
              <a:t>“Koch’s Postulates to Identify the Causative Agent of Infectious Diseases.” </a:t>
            </a:r>
            <a:r>
              <a:rPr lang="en" sz="1200" i="1" dirty="0"/>
              <a:t>University of Maryland.</a:t>
            </a:r>
            <a:r>
              <a:rPr lang="en" sz="1200" dirty="0"/>
              <a:t> Web. </a:t>
            </a:r>
            <a:r>
              <a:rPr lang="en" sz="1200" u="sng" dirty="0">
                <a:solidFill>
                  <a:schemeClr val="hlink"/>
                </a:solidFill>
                <a:hlinkClick r:id="rId7"/>
              </a:rPr>
              <a:t>http://www.life.umd.edu/classroom/bsci424/BSCI223WebSiteFiles/KochsPostulates.htm</a:t>
            </a:r>
            <a:r>
              <a:rPr lang="en" sz="1200" dirty="0"/>
              <a:t> </a:t>
            </a:r>
          </a:p>
          <a:p>
            <a:pPr lvl="0" rtl="0">
              <a:spcBef>
                <a:spcPts val="1600"/>
              </a:spcBef>
              <a:buSzPct val="100000"/>
            </a:pPr>
            <a:r>
              <a:rPr lang="en" sz="1200" dirty="0"/>
              <a:t>“Neglected Tropical Diseases.” </a:t>
            </a:r>
            <a:r>
              <a:rPr lang="en" sz="1200" i="1" dirty="0"/>
              <a:t>National Institute of Allergy and Infectious Diseases (NIH). </a:t>
            </a:r>
            <a:r>
              <a:rPr lang="en" sz="1200" dirty="0"/>
              <a:t>Web. 6 May. 2015 </a:t>
            </a:r>
            <a:r>
              <a:rPr lang="en" sz="1200" u="sng" dirty="0">
                <a:solidFill>
                  <a:schemeClr val="hlink"/>
                </a:solidFill>
                <a:hlinkClick r:id="rId8"/>
              </a:rPr>
              <a:t>http://www.niaid.nih.gov/topics/tropicaldiseases/pages/default.aspx</a:t>
            </a:r>
          </a:p>
          <a:p>
            <a:pPr lvl="0" rtl="0">
              <a:spcBef>
                <a:spcPts val="1600"/>
              </a:spcBef>
              <a:buSzPct val="100000"/>
            </a:pPr>
            <a:r>
              <a:rPr lang="en" sz="1200" dirty="0"/>
              <a:t>“NINDS Shingles Information Page.” </a:t>
            </a:r>
            <a:r>
              <a:rPr lang="en" sz="1200" i="1" dirty="0"/>
              <a:t>National Institute of Neurological Disorders and Stroke</a:t>
            </a:r>
            <a:r>
              <a:rPr lang="en" sz="1200" dirty="0"/>
              <a:t>. Web. </a:t>
            </a:r>
            <a:r>
              <a:rPr lang="en" sz="1200" u="sng" dirty="0">
                <a:solidFill>
                  <a:schemeClr val="hlink"/>
                </a:solidFill>
                <a:hlinkClick r:id="rId9"/>
              </a:rPr>
              <a:t>www.ninds.nih.gov/disorders/shingles/shingles.htm</a:t>
            </a:r>
          </a:p>
          <a:p>
            <a:pPr lvl="0" rtl="0">
              <a:spcBef>
                <a:spcPts val="1600"/>
              </a:spcBef>
              <a:buSzPct val="100000"/>
            </a:pPr>
            <a:r>
              <a:rPr lang="en" sz="1200" dirty="0"/>
              <a:t>“Viruses.” </a:t>
            </a:r>
            <a:r>
              <a:rPr lang="en" sz="1200" i="1" dirty="0"/>
              <a:t>Microbiology</a:t>
            </a:r>
            <a:r>
              <a:rPr lang="en" sz="1200" dirty="0"/>
              <a:t>. Web. </a:t>
            </a:r>
            <a:r>
              <a:rPr lang="en" sz="1200" u="sng" dirty="0">
                <a:solidFill>
                  <a:schemeClr val="hlink"/>
                </a:solidFill>
                <a:hlinkClick r:id="rId10"/>
              </a:rPr>
              <a:t>http://www.microbiologyonline.org.uk/about-microbiology/introducing-microbes/viruses</a:t>
            </a:r>
          </a:p>
          <a:p>
            <a:pPr lvl="0" rtl="0">
              <a:spcBef>
                <a:spcPts val="1600"/>
              </a:spcBef>
              <a:buNone/>
            </a:pPr>
            <a:endParaRPr dirty="0"/>
          </a:p>
          <a:p>
            <a:pPr lvl="0" rtl="0">
              <a:spcBef>
                <a:spcPts val="1600"/>
              </a:spcBef>
              <a:buNone/>
            </a:pPr>
            <a:endParaRPr dirty="0"/>
          </a:p>
          <a:p>
            <a:pPr lvl="0" rtl="0">
              <a:spcBef>
                <a:spcPts val="1600"/>
              </a:spcBef>
              <a:buNone/>
            </a:pPr>
            <a:endParaRPr dirty="0"/>
          </a:p>
          <a:p>
            <a:pPr lvl="0" rtl="0">
              <a:spcBef>
                <a:spcPts val="1600"/>
              </a:spcBef>
              <a:buNone/>
            </a:pPr>
            <a:endParaRPr dirty="0"/>
          </a:p>
          <a:p>
            <a:pPr lvl="0" rtl="0">
              <a:spcBef>
                <a:spcPts val="1600"/>
              </a:spcBef>
              <a:buNone/>
            </a:pPr>
            <a:endParaRPr dirty="0"/>
          </a:p>
          <a:p>
            <a:pPr lvl="0">
              <a:spcBef>
                <a:spcPts val="1600"/>
              </a:spcBef>
              <a:buNone/>
            </a:pPr>
            <a:endParaRPr dirty="0"/>
          </a:p>
        </p:txBody>
      </p:sp>
      <p:sp>
        <p:nvSpPr>
          <p:cNvPr id="5" name="Shape 123"/>
          <p:cNvSpPr txBox="1">
            <a:spLocks/>
          </p:cNvSpPr>
          <p:nvPr/>
        </p:nvSpPr>
        <p:spPr>
          <a:xfrm>
            <a:off x="360556" y="318400"/>
            <a:ext cx="8229600" cy="1015107"/>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solidFill>
                  <a:srgbClr val="FFFFFF"/>
                </a:solidFill>
              </a:rPr>
              <a:t>References</a:t>
            </a:r>
            <a:endParaRPr lang="en" sz="4200" dirty="0">
              <a:solidFill>
                <a:srgbClr val="FFFFFF"/>
              </a:solidFill>
            </a:endParaRPr>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145750" y="1698267"/>
            <a:ext cx="4800194" cy="4297200"/>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 sz="2400" b="1" dirty="0"/>
              <a:t>The scientific name for </a:t>
            </a:r>
            <a:r>
              <a:rPr lang="en" sz="2400" b="1" dirty="0" smtClean="0"/>
              <a:t>what</a:t>
            </a:r>
            <a:r>
              <a:rPr lang="en-US" sz="2400" b="1" dirty="0" smtClean="0"/>
              <a:t/>
            </a:r>
            <a:br>
              <a:rPr lang="en-US" sz="2400" b="1" dirty="0" smtClean="0"/>
            </a:br>
            <a:r>
              <a:rPr lang="en" sz="2400" b="1" dirty="0" smtClean="0"/>
              <a:t>we </a:t>
            </a:r>
            <a:r>
              <a:rPr lang="en" sz="2400" b="1" dirty="0"/>
              <a:t>refer to as “germs”</a:t>
            </a:r>
          </a:p>
          <a:p>
            <a:pPr marL="685800" lvl="1" indent="-320040" rtl="0">
              <a:spcBef>
                <a:spcPts val="1800"/>
              </a:spcBef>
              <a:buClr>
                <a:schemeClr val="accent5">
                  <a:lumMod val="50000"/>
                </a:schemeClr>
              </a:buClr>
              <a:buSzPct val="100000"/>
              <a:buFont typeface="Wingdings" charset="2"/>
              <a:buChar char="§"/>
            </a:pPr>
            <a:r>
              <a:rPr lang="en" sz="2400" dirty="0"/>
              <a:t>Harmful microorganisms </a:t>
            </a:r>
          </a:p>
          <a:p>
            <a:pPr marL="320040" lvl="0" indent="-320040" rtl="0">
              <a:spcBef>
                <a:spcPts val="1800"/>
              </a:spcBef>
              <a:buClr>
                <a:srgbClr val="FF6600"/>
              </a:buClr>
              <a:buSzPct val="100000"/>
              <a:buFont typeface="Wingdings" charset="2"/>
              <a:buChar char="§"/>
            </a:pPr>
            <a:r>
              <a:rPr lang="en" sz="2400" dirty="0"/>
              <a:t>Infectious diseases </a:t>
            </a:r>
          </a:p>
          <a:p>
            <a:pPr marL="685800" lvl="1" indent="-320040">
              <a:spcBef>
                <a:spcPts val="1800"/>
              </a:spcBef>
              <a:buClr>
                <a:schemeClr val="accent5">
                  <a:lumMod val="50000"/>
                </a:schemeClr>
              </a:buClr>
              <a:buSzPct val="100000"/>
              <a:buFont typeface="Wingdings" charset="2"/>
              <a:buChar char="§"/>
            </a:pPr>
            <a:r>
              <a:rPr lang="en" sz="2400" dirty="0"/>
              <a:t>Caused by the invasion </a:t>
            </a:r>
            <a:r>
              <a:rPr lang="en" sz="2400" dirty="0" smtClean="0"/>
              <a:t>of</a:t>
            </a:r>
            <a:r>
              <a:rPr lang="en-US" sz="2400" dirty="0" smtClean="0"/>
              <a:t/>
            </a:r>
            <a:br>
              <a:rPr lang="en-US" sz="2400" dirty="0" smtClean="0"/>
            </a:br>
            <a:r>
              <a:rPr lang="en" sz="2400" dirty="0" smtClean="0"/>
              <a:t>a </a:t>
            </a:r>
            <a:r>
              <a:rPr lang="en" sz="2400" dirty="0"/>
              <a:t>microorganisms whose activities harm the host’s tissues </a:t>
            </a:r>
          </a:p>
        </p:txBody>
      </p:sp>
      <p:sp>
        <p:nvSpPr>
          <p:cNvPr id="116" name="Shape 116"/>
          <p:cNvSpPr txBox="1">
            <a:spLocks noGrp="1"/>
          </p:cNvSpPr>
          <p:nvPr>
            <p:ph type="title"/>
          </p:nvPr>
        </p:nvSpPr>
        <p:spPr>
          <a:xfrm>
            <a:off x="457200" y="342888"/>
            <a:ext cx="8229600" cy="914399"/>
          </a:xfrm>
          <a:prstGeom prst="rect">
            <a:avLst/>
          </a:prstGeom>
        </p:spPr>
        <p:txBody>
          <a:bodyPr lIns="91425" tIns="91425" rIns="91425" bIns="91425" anchor="t" anchorCtr="0">
            <a:noAutofit/>
          </a:bodyPr>
          <a:lstStyle/>
          <a:p>
            <a:pPr lvl="0">
              <a:spcBef>
                <a:spcPts val="0"/>
              </a:spcBef>
              <a:buNone/>
            </a:pPr>
            <a:r>
              <a:rPr lang="en" sz="4200" dirty="0"/>
              <a:t>What are Pathogens? </a:t>
            </a:r>
          </a:p>
        </p:txBody>
      </p:sp>
      <p:sp>
        <p:nvSpPr>
          <p:cNvPr id="117" name="Shape 117"/>
          <p:cNvSpPr txBox="1"/>
          <p:nvPr/>
        </p:nvSpPr>
        <p:spPr>
          <a:xfrm>
            <a:off x="495225" y="6167701"/>
            <a:ext cx="2993700" cy="225199"/>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118" name="Shape 118"/>
          <p:cNvPicPr preferRelativeResize="0"/>
          <p:nvPr/>
        </p:nvPicPr>
        <p:blipFill>
          <a:blip r:embed="rId3">
            <a:alphaModFix/>
          </a:blip>
          <a:stretch>
            <a:fillRect/>
          </a:stretch>
        </p:blipFill>
        <p:spPr>
          <a:xfrm>
            <a:off x="5263243" y="1883316"/>
            <a:ext cx="3275124" cy="3927099"/>
          </a:xfrm>
          <a:prstGeom prst="rect">
            <a:avLst/>
          </a:prstGeom>
          <a:noFill/>
          <a:ln>
            <a:noFill/>
          </a:ln>
        </p:spPr>
      </p:pic>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360556" y="318400"/>
            <a:ext cx="8229600" cy="1015107"/>
          </a:xfrm>
          <a:prstGeom prst="rect">
            <a:avLst/>
          </a:prstGeom>
        </p:spPr>
        <p:txBody>
          <a:bodyPr lIns="91425" tIns="91425" rIns="91425" bIns="91425" anchor="t" anchorCtr="0">
            <a:noAutofit/>
          </a:bodyPr>
          <a:lstStyle/>
          <a:p>
            <a:pPr lvl="0">
              <a:spcBef>
                <a:spcPts val="0"/>
              </a:spcBef>
              <a:buNone/>
            </a:pPr>
            <a:r>
              <a:rPr lang="en" sz="4200" dirty="0">
                <a:solidFill>
                  <a:srgbClr val="FFFFFF"/>
                </a:solidFill>
              </a:rPr>
              <a:t>Types of Pathogens</a:t>
            </a:r>
          </a:p>
        </p:txBody>
      </p:sp>
      <p:sp>
        <p:nvSpPr>
          <p:cNvPr id="124" name="Shape 124"/>
          <p:cNvSpPr txBox="1">
            <a:spLocks noGrp="1"/>
          </p:cNvSpPr>
          <p:nvPr>
            <p:ph type="body" idx="1"/>
          </p:nvPr>
        </p:nvSpPr>
        <p:spPr>
          <a:xfrm>
            <a:off x="243125" y="1452033"/>
            <a:ext cx="3933764" cy="4670800"/>
          </a:xfrm>
          <a:prstGeom prst="rect">
            <a:avLst/>
          </a:prstGeom>
          <a:noFill/>
          <a:ln>
            <a:noFill/>
          </a:ln>
        </p:spPr>
        <p:txBody>
          <a:bodyPr lIns="91425" tIns="91425" rIns="91425" bIns="91425" anchor="t" anchorCtr="0">
            <a:noAutofit/>
          </a:bodyPr>
          <a:lstStyle/>
          <a:p>
            <a:pPr marL="320040" lvl="0" indent="-320040" rtl="0">
              <a:spcBef>
                <a:spcPts val="600"/>
              </a:spcBef>
              <a:buClr>
                <a:srgbClr val="FF6600"/>
              </a:buClr>
              <a:buSzPct val="100000"/>
              <a:buFont typeface="Wingdings" charset="2"/>
              <a:buChar char="§"/>
            </a:pPr>
            <a:r>
              <a:rPr lang="en" sz="2400" dirty="0"/>
              <a:t>Microorganisms</a:t>
            </a:r>
          </a:p>
          <a:p>
            <a:pPr marL="685800" lvl="1" indent="-320040" rtl="0">
              <a:spcBef>
                <a:spcPts val="600"/>
              </a:spcBef>
              <a:buClr>
                <a:schemeClr val="accent5">
                  <a:lumMod val="50000"/>
                </a:schemeClr>
              </a:buClr>
              <a:buSzPct val="100000"/>
              <a:buFont typeface="Wingdings" charset="2"/>
              <a:buChar char="§"/>
            </a:pPr>
            <a:r>
              <a:rPr lang="en" sz="2400" dirty="0"/>
              <a:t>Bacteria </a:t>
            </a:r>
          </a:p>
          <a:p>
            <a:pPr marL="685800" lvl="1" indent="-320040" rtl="0">
              <a:spcBef>
                <a:spcPts val="600"/>
              </a:spcBef>
              <a:buClr>
                <a:schemeClr val="accent5">
                  <a:lumMod val="50000"/>
                </a:schemeClr>
              </a:buClr>
              <a:buSzPct val="100000"/>
              <a:buFont typeface="Wingdings" charset="2"/>
              <a:buChar char="§"/>
            </a:pPr>
            <a:r>
              <a:rPr lang="en" sz="2400" dirty="0"/>
              <a:t>Viruses  </a:t>
            </a:r>
          </a:p>
          <a:p>
            <a:pPr marL="320040" lvl="0" indent="-320040" rtl="0">
              <a:spcBef>
                <a:spcPts val="600"/>
              </a:spcBef>
              <a:buClr>
                <a:srgbClr val="FF6600"/>
              </a:buClr>
              <a:buSzPct val="100000"/>
              <a:buFont typeface="Wingdings" charset="2"/>
              <a:buChar char="§"/>
            </a:pPr>
            <a:r>
              <a:rPr lang="en" sz="2400" dirty="0"/>
              <a:t>Helminthes</a:t>
            </a:r>
          </a:p>
          <a:p>
            <a:pPr marL="685800" lvl="1" indent="-320040" rtl="0">
              <a:spcBef>
                <a:spcPts val="600"/>
              </a:spcBef>
              <a:buClr>
                <a:schemeClr val="accent5">
                  <a:lumMod val="50000"/>
                </a:schemeClr>
              </a:buClr>
              <a:buSzPct val="100000"/>
              <a:buFont typeface="Wingdings" charset="2"/>
              <a:buChar char="§"/>
            </a:pPr>
            <a:r>
              <a:rPr lang="en" sz="2400" dirty="0"/>
              <a:t>Parasitic Worms</a:t>
            </a:r>
          </a:p>
          <a:p>
            <a:pPr marL="320040" lvl="0" indent="-320040" rtl="0">
              <a:spcBef>
                <a:spcPts val="600"/>
              </a:spcBef>
              <a:buClr>
                <a:srgbClr val="FF6600"/>
              </a:buClr>
              <a:buSzPct val="100000"/>
              <a:buFont typeface="Wingdings" charset="2"/>
              <a:buChar char="§"/>
            </a:pPr>
            <a:r>
              <a:rPr lang="en" sz="2400" dirty="0"/>
              <a:t>Prions</a:t>
            </a:r>
          </a:p>
          <a:p>
            <a:pPr marL="320040" lvl="0" indent="-320040" rtl="0">
              <a:spcBef>
                <a:spcPts val="600"/>
              </a:spcBef>
              <a:buClr>
                <a:srgbClr val="FF6600"/>
              </a:buClr>
              <a:buSzPct val="100000"/>
              <a:buFont typeface="Wingdings" charset="2"/>
              <a:buChar char="§"/>
            </a:pPr>
            <a:r>
              <a:rPr lang="en" sz="2400" dirty="0"/>
              <a:t>Fungi</a:t>
            </a:r>
          </a:p>
          <a:p>
            <a:pPr marL="320040" lvl="0" indent="-320040" rtl="0">
              <a:spcBef>
                <a:spcPts val="600"/>
              </a:spcBef>
              <a:buClr>
                <a:srgbClr val="FF6600"/>
              </a:buClr>
              <a:buSzPct val="100000"/>
              <a:buFont typeface="Wingdings" charset="2"/>
              <a:buChar char="§"/>
            </a:pPr>
            <a:r>
              <a:rPr lang="en" sz="2400" dirty="0"/>
              <a:t>Pathogens </a:t>
            </a:r>
            <a:r>
              <a:rPr lang="en" sz="2400" dirty="0" smtClean="0"/>
              <a:t>cause</a:t>
            </a:r>
            <a:r>
              <a:rPr lang="en-US" sz="2400" dirty="0" smtClean="0"/>
              <a:t/>
            </a:r>
            <a:br>
              <a:rPr lang="en-US" sz="2400" dirty="0" smtClean="0"/>
            </a:br>
            <a:r>
              <a:rPr lang="en" sz="2400" dirty="0" smtClean="0"/>
              <a:t>infection </a:t>
            </a:r>
            <a:r>
              <a:rPr lang="en" sz="2400" dirty="0"/>
              <a:t>in a living host</a:t>
            </a:r>
          </a:p>
          <a:p>
            <a:pPr marL="320040" lvl="0" indent="-320040" rtl="0">
              <a:spcBef>
                <a:spcPts val="600"/>
              </a:spcBef>
              <a:buClr>
                <a:srgbClr val="FF6600"/>
              </a:buClr>
              <a:buSzPct val="100000"/>
              <a:buFont typeface="Wingdings" charset="2"/>
              <a:buChar char="§"/>
            </a:pPr>
            <a:r>
              <a:rPr lang="en" sz="2400" dirty="0"/>
              <a:t>Diseases that </a:t>
            </a:r>
            <a:r>
              <a:rPr lang="en" sz="2400" dirty="0" smtClean="0"/>
              <a:t>they</a:t>
            </a:r>
            <a:r>
              <a:rPr lang="en-US" sz="2400" dirty="0" smtClean="0"/>
              <a:t/>
            </a:r>
            <a:br>
              <a:rPr lang="en-US" sz="2400" dirty="0" smtClean="0"/>
            </a:br>
            <a:r>
              <a:rPr lang="en" sz="2400" dirty="0" smtClean="0"/>
              <a:t>cause </a:t>
            </a:r>
            <a:r>
              <a:rPr lang="en" sz="2400" dirty="0"/>
              <a:t>are called pathogenic diseases</a:t>
            </a:r>
          </a:p>
          <a:p>
            <a:pPr marL="320040" lvl="0" indent="-320040">
              <a:spcBef>
                <a:spcPts val="0"/>
              </a:spcBef>
              <a:buNone/>
            </a:pPr>
            <a:endParaRPr sz="2400" dirty="0"/>
          </a:p>
        </p:txBody>
      </p:sp>
      <p:sp>
        <p:nvSpPr>
          <p:cNvPr id="125" name="Shape 125"/>
          <p:cNvSpPr txBox="1"/>
          <p:nvPr/>
        </p:nvSpPr>
        <p:spPr>
          <a:xfrm>
            <a:off x="416425" y="6122667"/>
            <a:ext cx="3545400" cy="360000"/>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126" name="Shape 126"/>
          <p:cNvPicPr preferRelativeResize="0"/>
          <p:nvPr/>
        </p:nvPicPr>
        <p:blipFill>
          <a:blip r:embed="rId3">
            <a:alphaModFix/>
          </a:blip>
          <a:stretch>
            <a:fillRect/>
          </a:stretch>
        </p:blipFill>
        <p:spPr>
          <a:xfrm>
            <a:off x="4564858" y="1433434"/>
            <a:ext cx="1977243" cy="2257332"/>
          </a:xfrm>
          <a:prstGeom prst="rect">
            <a:avLst/>
          </a:prstGeom>
          <a:noFill/>
          <a:ln>
            <a:noFill/>
          </a:ln>
        </p:spPr>
      </p:pic>
      <p:pic>
        <p:nvPicPr>
          <p:cNvPr id="127" name="Shape 127"/>
          <p:cNvPicPr preferRelativeResize="0"/>
          <p:nvPr/>
        </p:nvPicPr>
        <p:blipFill>
          <a:blip r:embed="rId4">
            <a:alphaModFix/>
          </a:blip>
          <a:stretch>
            <a:fillRect/>
          </a:stretch>
        </p:blipFill>
        <p:spPr>
          <a:xfrm>
            <a:off x="6542101" y="1415916"/>
            <a:ext cx="2201075" cy="2257299"/>
          </a:xfrm>
          <a:prstGeom prst="rect">
            <a:avLst/>
          </a:prstGeom>
          <a:noFill/>
          <a:ln>
            <a:noFill/>
          </a:ln>
        </p:spPr>
      </p:pic>
      <p:pic>
        <p:nvPicPr>
          <p:cNvPr id="128" name="Shape 128"/>
          <p:cNvPicPr preferRelativeResize="0"/>
          <p:nvPr/>
        </p:nvPicPr>
        <p:blipFill>
          <a:blip r:embed="rId5">
            <a:alphaModFix/>
          </a:blip>
          <a:stretch>
            <a:fillRect/>
          </a:stretch>
        </p:blipFill>
        <p:spPr>
          <a:xfrm>
            <a:off x="4564851" y="3673200"/>
            <a:ext cx="1977249" cy="2497267"/>
          </a:xfrm>
          <a:prstGeom prst="rect">
            <a:avLst/>
          </a:prstGeom>
          <a:noFill/>
          <a:ln>
            <a:noFill/>
          </a:ln>
        </p:spPr>
      </p:pic>
      <p:pic>
        <p:nvPicPr>
          <p:cNvPr id="129" name="Shape 129"/>
          <p:cNvPicPr preferRelativeResize="0"/>
          <p:nvPr/>
        </p:nvPicPr>
        <p:blipFill>
          <a:blip r:embed="rId6">
            <a:alphaModFix/>
          </a:blip>
          <a:stretch>
            <a:fillRect/>
          </a:stretch>
        </p:blipFill>
        <p:spPr>
          <a:xfrm>
            <a:off x="6542101" y="3673201"/>
            <a:ext cx="2201073" cy="2497265"/>
          </a:xfrm>
          <a:prstGeom prst="rect">
            <a:avLst/>
          </a:prstGeom>
          <a:noFill/>
          <a:ln>
            <a:noFill/>
          </a:ln>
        </p:spPr>
      </p:pic>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33"/>
        <p:cNvGrpSpPr/>
        <p:nvPr/>
      </p:nvGrpSpPr>
      <p:grpSpPr>
        <a:xfrm>
          <a:off x="0" y="0"/>
          <a:ext cx="0" cy="0"/>
          <a:chOff x="0" y="0"/>
          <a:chExt cx="0" cy="0"/>
        </a:xfrm>
      </p:grpSpPr>
      <p:sp>
        <p:nvSpPr>
          <p:cNvPr id="134" name="Shape 134"/>
          <p:cNvSpPr txBox="1">
            <a:spLocks noGrp="1"/>
          </p:cNvSpPr>
          <p:nvPr>
            <p:ph type="body" idx="1"/>
          </p:nvPr>
        </p:nvSpPr>
        <p:spPr>
          <a:xfrm>
            <a:off x="457200" y="2019312"/>
            <a:ext cx="8229600" cy="4297200"/>
          </a:xfrm>
          <a:prstGeom prst="rect">
            <a:avLst/>
          </a:prstGeom>
        </p:spPr>
        <p:txBody>
          <a:bodyPr lIns="91425" tIns="91425" rIns="91425" bIns="91425" anchor="t" anchorCtr="0">
            <a:noAutofit/>
          </a:bodyPr>
          <a:lstStyle/>
          <a:p>
            <a:pPr lvl="0" rtl="0">
              <a:spcBef>
                <a:spcPts val="0"/>
              </a:spcBef>
              <a:buClr>
                <a:schemeClr val="dk1"/>
              </a:buClr>
              <a:buSzPct val="61111"/>
              <a:buFont typeface="Arial"/>
              <a:buNone/>
            </a:pPr>
            <a:r>
              <a:rPr lang="en" sz="2400" b="1" dirty="0"/>
              <a:t>Four criteria that were established by Robert </a:t>
            </a:r>
            <a:r>
              <a:rPr lang="en" sz="2400" b="1" dirty="0" smtClean="0"/>
              <a:t>Koch to </a:t>
            </a:r>
            <a:r>
              <a:rPr lang="en" sz="2400" b="1" dirty="0"/>
              <a:t>identify the causative agent of a particular disease: </a:t>
            </a:r>
          </a:p>
          <a:p>
            <a:pPr marL="320040" lvl="0" indent="-320040" rtl="0">
              <a:spcBef>
                <a:spcPts val="1800"/>
              </a:spcBef>
              <a:buClr>
                <a:schemeClr val="dk1"/>
              </a:buClr>
              <a:buSzPct val="100000"/>
              <a:buFont typeface="+mj-lt"/>
              <a:buAutoNum type="arabicPeriod"/>
            </a:pPr>
            <a:r>
              <a:rPr lang="en-US" sz="2000" dirty="0"/>
              <a:t>T</a:t>
            </a:r>
            <a:r>
              <a:rPr lang="en" sz="2000" dirty="0" smtClean="0"/>
              <a:t>he </a:t>
            </a:r>
            <a:r>
              <a:rPr lang="en" sz="2000" dirty="0"/>
              <a:t>microorganism or other pathogen must </a:t>
            </a:r>
            <a:r>
              <a:rPr lang="en" sz="2000" dirty="0" smtClean="0"/>
              <a:t>be</a:t>
            </a:r>
            <a:r>
              <a:rPr lang="en-US" sz="2000" dirty="0" smtClean="0"/>
              <a:t/>
            </a:r>
            <a:br>
              <a:rPr lang="en-US" sz="2000" dirty="0" smtClean="0"/>
            </a:br>
            <a:r>
              <a:rPr lang="en" sz="2000" b="1" dirty="0" smtClean="0"/>
              <a:t>present </a:t>
            </a:r>
            <a:r>
              <a:rPr lang="en" sz="2000" b="1" dirty="0"/>
              <a:t>in all </a:t>
            </a:r>
            <a:r>
              <a:rPr lang="en" sz="2000" b="1" dirty="0" smtClean="0"/>
              <a:t>cases</a:t>
            </a:r>
            <a:r>
              <a:rPr lang="en-US" sz="2000" b="1" dirty="0"/>
              <a:t> </a:t>
            </a:r>
            <a:r>
              <a:rPr lang="en" sz="2000" b="1" dirty="0" smtClean="0"/>
              <a:t>of</a:t>
            </a:r>
            <a:r>
              <a:rPr lang="en-US" sz="2000" b="1" dirty="0" smtClean="0"/>
              <a:t> </a:t>
            </a:r>
            <a:r>
              <a:rPr lang="en" sz="2000" b="1" dirty="0" smtClean="0"/>
              <a:t>the disease</a:t>
            </a:r>
            <a:r>
              <a:rPr lang="en-US" sz="2000" dirty="0" smtClean="0"/>
              <a:t>.</a:t>
            </a:r>
            <a:endParaRPr lang="en" sz="2000" dirty="0"/>
          </a:p>
          <a:p>
            <a:pPr marL="320040" indent="-320040">
              <a:spcBef>
                <a:spcPts val="1800"/>
              </a:spcBef>
              <a:buClr>
                <a:schemeClr val="dk1"/>
              </a:buClr>
              <a:buSzPct val="100000"/>
              <a:buFont typeface="+mj-lt"/>
              <a:buAutoNum type="arabicPeriod"/>
            </a:pPr>
            <a:r>
              <a:rPr lang="en-US" sz="2000" dirty="0"/>
              <a:t>T</a:t>
            </a:r>
            <a:r>
              <a:rPr lang="en" sz="2000" dirty="0" smtClean="0"/>
              <a:t>he </a:t>
            </a:r>
            <a:r>
              <a:rPr lang="en" sz="2000" dirty="0"/>
              <a:t>pathogen can be isolated from the diseased host </a:t>
            </a:r>
            <a:r>
              <a:rPr lang="en" sz="2000" dirty="0" smtClean="0"/>
              <a:t>and</a:t>
            </a:r>
            <a:r>
              <a:rPr lang="en-US" sz="2000" dirty="0" smtClean="0"/>
              <a:t/>
            </a:r>
            <a:br>
              <a:rPr lang="en-US" sz="2000" dirty="0" smtClean="0"/>
            </a:br>
            <a:r>
              <a:rPr lang="en" sz="2000" b="1" dirty="0" smtClean="0"/>
              <a:t>grown</a:t>
            </a:r>
            <a:r>
              <a:rPr lang="en-US" sz="2000" b="1" dirty="0"/>
              <a:t> </a:t>
            </a:r>
            <a:r>
              <a:rPr lang="en" sz="2000" b="1" dirty="0" smtClean="0"/>
              <a:t>in</a:t>
            </a:r>
            <a:r>
              <a:rPr lang="en-US" sz="2000" b="1" dirty="0" smtClean="0"/>
              <a:t> </a:t>
            </a:r>
            <a:r>
              <a:rPr lang="en" sz="2000" b="1" dirty="0" smtClean="0"/>
              <a:t>pure culture</a:t>
            </a:r>
            <a:r>
              <a:rPr lang="en-US" sz="2000" dirty="0" smtClean="0"/>
              <a:t>.</a:t>
            </a:r>
            <a:endParaRPr lang="en" sz="2000" b="1" dirty="0"/>
          </a:p>
          <a:p>
            <a:pPr marL="320040" lvl="0" indent="-320040">
              <a:spcBef>
                <a:spcPts val="1800"/>
              </a:spcBef>
              <a:buClr>
                <a:schemeClr val="dk1"/>
              </a:buClr>
              <a:buSzPct val="100000"/>
              <a:buFont typeface="+mj-lt"/>
              <a:buAutoNum type="arabicPeriod"/>
            </a:pPr>
            <a:r>
              <a:rPr lang="en-US" sz="2000" dirty="0"/>
              <a:t>T</a:t>
            </a:r>
            <a:r>
              <a:rPr lang="en" sz="2000" dirty="0" smtClean="0"/>
              <a:t>he </a:t>
            </a:r>
            <a:r>
              <a:rPr lang="en" sz="2000" dirty="0"/>
              <a:t>pathogen from the pure culture must cause the disease when </a:t>
            </a:r>
            <a:r>
              <a:rPr lang="en" sz="2000" b="1" dirty="0"/>
              <a:t>inoculated into a healthy, susceptible laboratory </a:t>
            </a:r>
            <a:r>
              <a:rPr lang="en" sz="2000" b="1" dirty="0" smtClean="0"/>
              <a:t>animal</a:t>
            </a:r>
            <a:r>
              <a:rPr lang="en-US" sz="2000" dirty="0"/>
              <a:t>.</a:t>
            </a:r>
            <a:endParaRPr lang="en" sz="2000" dirty="0"/>
          </a:p>
          <a:p>
            <a:pPr marL="320040" lvl="0" indent="-320040">
              <a:spcBef>
                <a:spcPts val="1800"/>
              </a:spcBef>
              <a:buClr>
                <a:schemeClr val="dk1"/>
              </a:buClr>
              <a:buSzPct val="100000"/>
              <a:buFont typeface="+mj-lt"/>
              <a:buAutoNum type="arabicPeriod"/>
            </a:pPr>
            <a:r>
              <a:rPr lang="en-US" sz="2000" dirty="0" smtClean="0"/>
              <a:t>T</a:t>
            </a:r>
            <a:r>
              <a:rPr lang="en" sz="2000" dirty="0" smtClean="0"/>
              <a:t>he </a:t>
            </a:r>
            <a:r>
              <a:rPr lang="en" sz="2000" dirty="0"/>
              <a:t>pathogen must be </a:t>
            </a:r>
            <a:r>
              <a:rPr lang="en" sz="2000" b="1" dirty="0"/>
              <a:t>reisolated</a:t>
            </a:r>
            <a:r>
              <a:rPr lang="en" sz="2000" dirty="0"/>
              <a:t> from the new host </a:t>
            </a:r>
            <a:r>
              <a:rPr lang="en" sz="2000" dirty="0" smtClean="0"/>
              <a:t>and</a:t>
            </a:r>
            <a:r>
              <a:rPr lang="en-US" sz="2000" dirty="0" smtClean="0"/>
              <a:t/>
            </a:r>
            <a:br>
              <a:rPr lang="en-US" sz="2000" dirty="0" smtClean="0"/>
            </a:br>
            <a:r>
              <a:rPr lang="en" sz="2000" b="1" dirty="0" smtClean="0"/>
              <a:t>shown </a:t>
            </a:r>
            <a:r>
              <a:rPr lang="en" sz="2000" b="1" dirty="0"/>
              <a:t>to </a:t>
            </a:r>
            <a:r>
              <a:rPr lang="en" sz="2000" b="1" dirty="0" smtClean="0"/>
              <a:t>be</a:t>
            </a:r>
            <a:r>
              <a:rPr lang="en-US" sz="2000" b="1" dirty="0"/>
              <a:t> </a:t>
            </a:r>
            <a:r>
              <a:rPr lang="en" sz="2000" b="1" dirty="0" smtClean="0"/>
              <a:t>the </a:t>
            </a:r>
            <a:r>
              <a:rPr lang="en" sz="2000" b="1" dirty="0"/>
              <a:t>same</a:t>
            </a:r>
            <a:r>
              <a:rPr lang="en" sz="2000" dirty="0"/>
              <a:t> as the originally inoculated </a:t>
            </a:r>
            <a:r>
              <a:rPr lang="en" sz="2000" dirty="0" smtClean="0"/>
              <a:t>pathogen</a:t>
            </a:r>
            <a:r>
              <a:rPr lang="en-US" sz="2000" dirty="0"/>
              <a:t>.</a:t>
            </a:r>
            <a:endParaRPr lang="en" sz="2000" dirty="0"/>
          </a:p>
        </p:txBody>
      </p:sp>
      <p:sp>
        <p:nvSpPr>
          <p:cNvPr id="135" name="Shape 135"/>
          <p:cNvSpPr txBox="1">
            <a:spLocks noGrp="1"/>
          </p:cNvSpPr>
          <p:nvPr>
            <p:ph type="title"/>
          </p:nvPr>
        </p:nvSpPr>
        <p:spPr>
          <a:xfrm>
            <a:off x="457200" y="251171"/>
            <a:ext cx="8229600" cy="914399"/>
          </a:xfrm>
          <a:prstGeom prst="rect">
            <a:avLst/>
          </a:prstGeom>
        </p:spPr>
        <p:txBody>
          <a:bodyPr lIns="91425" tIns="91425" rIns="91425" bIns="91425" anchor="t" anchorCtr="0">
            <a:noAutofit/>
          </a:bodyPr>
          <a:lstStyle/>
          <a:p>
            <a:pPr lvl="0">
              <a:spcBef>
                <a:spcPts val="0"/>
              </a:spcBef>
              <a:buNone/>
            </a:pPr>
            <a:r>
              <a:rPr lang="en" dirty="0"/>
              <a:t>Defining Infectious </a:t>
            </a:r>
            <a:r>
              <a:rPr lang="en" dirty="0" smtClean="0"/>
              <a:t>Disease:</a:t>
            </a:r>
            <a:r>
              <a:rPr lang="en-US" dirty="0" smtClean="0"/>
              <a:t/>
            </a:r>
            <a:br>
              <a:rPr lang="en-US" dirty="0" smtClean="0"/>
            </a:br>
            <a:r>
              <a:rPr lang="en" dirty="0" smtClean="0"/>
              <a:t>Koch’s </a:t>
            </a:r>
            <a:r>
              <a:rPr lang="en" dirty="0"/>
              <a:t>Postulates </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1" name="Shape 141"/>
          <p:cNvSpPr txBox="1">
            <a:spLocks noGrp="1"/>
          </p:cNvSpPr>
          <p:nvPr>
            <p:ph type="body" idx="1"/>
          </p:nvPr>
        </p:nvSpPr>
        <p:spPr>
          <a:xfrm>
            <a:off x="387713" y="1535536"/>
            <a:ext cx="3645700" cy="4797531"/>
          </a:xfrm>
          <a:prstGeom prst="rect">
            <a:avLst/>
          </a:prstGeom>
          <a:ln w="9525" cap="flat" cmpd="sng">
            <a:solidFill>
              <a:srgbClr val="FFFFFF"/>
            </a:solidFill>
            <a:prstDash val="solid"/>
            <a:round/>
            <a:headEnd type="none" w="med" len="med"/>
            <a:tailEnd type="none" w="med" len="med"/>
          </a:ln>
        </p:spPr>
        <p:txBody>
          <a:bodyPr lIns="91425" tIns="91425" rIns="91425" bIns="91425" anchor="t" anchorCtr="0">
            <a:noAutofit/>
          </a:bodyPr>
          <a:lstStyle/>
          <a:p>
            <a:pPr marL="320040" marR="0" lvl="0" indent="-320040" algn="l" rtl="0">
              <a:lnSpc>
                <a:spcPct val="100000"/>
              </a:lnSpc>
              <a:spcBef>
                <a:spcPts val="600"/>
              </a:spcBef>
              <a:spcAft>
                <a:spcPts val="0"/>
              </a:spcAft>
              <a:buClr>
                <a:srgbClr val="FF6600"/>
              </a:buClr>
              <a:buSzPct val="100000"/>
              <a:buFont typeface="Wingdings" charset="2"/>
              <a:buChar char="§"/>
            </a:pPr>
            <a:r>
              <a:rPr lang="en" sz="1800" dirty="0">
                <a:solidFill>
                  <a:srgbClr val="000000"/>
                </a:solidFill>
              </a:rPr>
              <a:t>One of earliest forms of life on Earth</a:t>
            </a:r>
          </a:p>
          <a:p>
            <a:pPr marL="320040" marR="0" lvl="0" indent="-320040" algn="l" rtl="0">
              <a:lnSpc>
                <a:spcPct val="100000"/>
              </a:lnSpc>
              <a:spcBef>
                <a:spcPts val="600"/>
              </a:spcBef>
              <a:spcAft>
                <a:spcPts val="0"/>
              </a:spcAft>
              <a:buClr>
                <a:srgbClr val="FF6600"/>
              </a:buClr>
              <a:buSzPct val="100000"/>
              <a:buFont typeface="Wingdings" charset="2"/>
              <a:buChar char="§"/>
            </a:pPr>
            <a:r>
              <a:rPr lang="en" sz="1800" dirty="0">
                <a:solidFill>
                  <a:srgbClr val="000000"/>
                </a:solidFill>
              </a:rPr>
              <a:t>Most common organism on planet and found in every habitat on Earth </a:t>
            </a:r>
          </a:p>
          <a:p>
            <a:pPr marL="685800" marR="0" lvl="1" indent="-320040" algn="l" rtl="0">
              <a:lnSpc>
                <a:spcPct val="100000"/>
              </a:lnSpc>
              <a:spcBef>
                <a:spcPts val="600"/>
              </a:spcBef>
              <a:spcAft>
                <a:spcPts val="0"/>
              </a:spcAft>
              <a:buClr>
                <a:schemeClr val="accent5">
                  <a:lumMod val="50000"/>
                </a:schemeClr>
              </a:buClr>
              <a:buSzPct val="100000"/>
              <a:buFont typeface="Wingdings" charset="2"/>
              <a:buChar char="§"/>
            </a:pPr>
            <a:r>
              <a:rPr lang="en" sz="1800" dirty="0"/>
              <a:t>Soil, rocks, oceans </a:t>
            </a:r>
          </a:p>
          <a:p>
            <a:pPr marL="320040" marR="0" lvl="0" indent="-320040" algn="l" rtl="0">
              <a:lnSpc>
                <a:spcPct val="100000"/>
              </a:lnSpc>
              <a:spcBef>
                <a:spcPts val="600"/>
              </a:spcBef>
              <a:spcAft>
                <a:spcPts val="0"/>
              </a:spcAft>
              <a:buClr>
                <a:srgbClr val="FF6600"/>
              </a:buClr>
              <a:buSzPct val="100000"/>
              <a:buFont typeface="Wingdings" charset="2"/>
              <a:buChar char="§"/>
            </a:pPr>
            <a:r>
              <a:rPr lang="en" sz="1800" dirty="0"/>
              <a:t>Some live in or on </a:t>
            </a:r>
            <a:r>
              <a:rPr lang="en" sz="1800" dirty="0" smtClean="0"/>
              <a:t>organisms </a:t>
            </a:r>
            <a:endParaRPr lang="en" sz="1800" dirty="0"/>
          </a:p>
          <a:p>
            <a:pPr marL="685800" marR="0" lvl="1" indent="-320040" algn="l" rtl="0">
              <a:lnSpc>
                <a:spcPct val="100000"/>
              </a:lnSpc>
              <a:spcBef>
                <a:spcPts val="600"/>
              </a:spcBef>
              <a:spcAft>
                <a:spcPts val="0"/>
              </a:spcAft>
              <a:buClr>
                <a:schemeClr val="accent5">
                  <a:lumMod val="50000"/>
                </a:schemeClr>
              </a:buClr>
              <a:buSzPct val="100000"/>
              <a:buFont typeface="Wingdings" charset="2"/>
              <a:buChar char="§"/>
            </a:pPr>
            <a:r>
              <a:rPr lang="en" sz="1800" dirty="0"/>
              <a:t>Plants, animals, humans </a:t>
            </a:r>
          </a:p>
          <a:p>
            <a:pPr marL="320040" marR="0" lvl="0" indent="-320040" algn="l" rtl="0">
              <a:lnSpc>
                <a:spcPct val="100000"/>
              </a:lnSpc>
              <a:spcBef>
                <a:spcPts val="600"/>
              </a:spcBef>
              <a:spcAft>
                <a:spcPts val="0"/>
              </a:spcAft>
              <a:buClr>
                <a:srgbClr val="FF6600"/>
              </a:buClr>
              <a:buSzPct val="100000"/>
              <a:buFont typeface="Wingdings" charset="2"/>
              <a:buChar char="§"/>
            </a:pPr>
            <a:r>
              <a:rPr lang="en" sz="1800" dirty="0"/>
              <a:t>Can have </a:t>
            </a:r>
            <a:r>
              <a:rPr lang="en" sz="1800" b="1" dirty="0"/>
              <a:t>symbiotic</a:t>
            </a:r>
            <a:r>
              <a:rPr lang="en" sz="1800" dirty="0"/>
              <a:t> or </a:t>
            </a:r>
            <a:r>
              <a:rPr lang="en" sz="1800" b="1" dirty="0"/>
              <a:t>parasitic </a:t>
            </a:r>
            <a:r>
              <a:rPr lang="en" sz="1800" dirty="0"/>
              <a:t>relationships with infected host</a:t>
            </a:r>
          </a:p>
          <a:p>
            <a:pPr marL="685800" marR="0" lvl="1" indent="-320040" algn="l" rtl="0">
              <a:lnSpc>
                <a:spcPct val="100000"/>
              </a:lnSpc>
              <a:spcBef>
                <a:spcPts val="600"/>
              </a:spcBef>
              <a:spcAft>
                <a:spcPts val="0"/>
              </a:spcAft>
              <a:buClr>
                <a:schemeClr val="accent5">
                  <a:lumMod val="50000"/>
                </a:schemeClr>
              </a:buClr>
              <a:buSzPct val="100000"/>
              <a:buFont typeface="Wingdings" charset="2"/>
              <a:buChar char="§"/>
            </a:pPr>
            <a:r>
              <a:rPr lang="en" sz="1800" b="1" dirty="0"/>
              <a:t>Mutualism: </a:t>
            </a:r>
            <a:r>
              <a:rPr lang="en" sz="1800" dirty="0"/>
              <a:t>both benefit</a:t>
            </a:r>
          </a:p>
          <a:p>
            <a:pPr marL="685800" marR="0" lvl="1" indent="-320040" algn="l" rtl="0">
              <a:lnSpc>
                <a:spcPct val="100000"/>
              </a:lnSpc>
              <a:spcBef>
                <a:spcPts val="600"/>
              </a:spcBef>
              <a:spcAft>
                <a:spcPts val="0"/>
              </a:spcAft>
              <a:buClr>
                <a:schemeClr val="accent5">
                  <a:lumMod val="50000"/>
                </a:schemeClr>
              </a:buClr>
              <a:buSzPct val="100000"/>
              <a:buFont typeface="Wingdings" charset="2"/>
              <a:buChar char="§"/>
            </a:pPr>
            <a:r>
              <a:rPr lang="en" sz="1800" b="1" dirty="0"/>
              <a:t>Commensalism: </a:t>
            </a:r>
            <a:r>
              <a:rPr lang="en" sz="1800" dirty="0"/>
              <a:t>one benefits, the other experiences no positive or negative </a:t>
            </a:r>
            <a:r>
              <a:rPr lang="en" sz="1800" dirty="0" smtClean="0"/>
              <a:t>impact</a:t>
            </a:r>
            <a:endParaRPr lang="en" sz="1800" dirty="0"/>
          </a:p>
        </p:txBody>
      </p:sp>
      <p:sp>
        <p:nvSpPr>
          <p:cNvPr id="142" name="Shape 142"/>
          <p:cNvSpPr txBox="1"/>
          <p:nvPr/>
        </p:nvSpPr>
        <p:spPr>
          <a:xfrm>
            <a:off x="4938900" y="5745634"/>
            <a:ext cx="3747900" cy="2399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6" name="Shape 123"/>
          <p:cNvSpPr txBox="1">
            <a:spLocks/>
          </p:cNvSpPr>
          <p:nvPr/>
        </p:nvSpPr>
        <p:spPr>
          <a:xfrm>
            <a:off x="360556" y="318400"/>
            <a:ext cx="8229600" cy="1015107"/>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solidFill>
                  <a:srgbClr val="FFFFFF"/>
                </a:solidFill>
              </a:rPr>
              <a:t>Bacteria Overview</a:t>
            </a:r>
            <a:endParaRPr lang="en" sz="4200" dirty="0">
              <a:solidFill>
                <a:srgbClr val="FFFFFF"/>
              </a:solidFill>
            </a:endParaRPr>
          </a:p>
        </p:txBody>
      </p:sp>
      <p:pic>
        <p:nvPicPr>
          <p:cNvPr id="2" name="shutterstock_v4500089.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033412" y="2268764"/>
            <a:ext cx="4839655" cy="2726566"/>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9" name="Shape 149"/>
          <p:cNvSpPr txBox="1"/>
          <p:nvPr/>
        </p:nvSpPr>
        <p:spPr>
          <a:xfrm>
            <a:off x="5042200" y="5327333"/>
            <a:ext cx="3916800" cy="330000"/>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150" name="Shape 150"/>
          <p:cNvPicPr preferRelativeResize="0"/>
          <p:nvPr/>
        </p:nvPicPr>
        <p:blipFill>
          <a:blip r:embed="rId3">
            <a:alphaModFix/>
          </a:blip>
          <a:stretch>
            <a:fillRect/>
          </a:stretch>
        </p:blipFill>
        <p:spPr>
          <a:xfrm>
            <a:off x="4873395" y="1411129"/>
            <a:ext cx="3916799" cy="4248744"/>
          </a:xfrm>
          <a:prstGeom prst="rect">
            <a:avLst/>
          </a:prstGeom>
          <a:noFill/>
          <a:ln>
            <a:noFill/>
          </a:ln>
        </p:spPr>
      </p:pic>
      <p:sp>
        <p:nvSpPr>
          <p:cNvPr id="7" name="Shape 123"/>
          <p:cNvSpPr txBox="1">
            <a:spLocks/>
          </p:cNvSpPr>
          <p:nvPr/>
        </p:nvSpPr>
        <p:spPr>
          <a:xfrm>
            <a:off x="360556" y="318400"/>
            <a:ext cx="8229600" cy="1015107"/>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solidFill>
                  <a:srgbClr val="FFFFFF"/>
                </a:solidFill>
              </a:rPr>
              <a:t>Bacterial Structures</a:t>
            </a:r>
            <a:endParaRPr lang="en" sz="4200" dirty="0">
              <a:solidFill>
                <a:srgbClr val="FFFFFF"/>
              </a:solidFill>
            </a:endParaRPr>
          </a:p>
        </p:txBody>
      </p:sp>
      <p:sp>
        <p:nvSpPr>
          <p:cNvPr id="147" name="Shape 147"/>
          <p:cNvSpPr txBox="1">
            <a:spLocks noGrp="1"/>
          </p:cNvSpPr>
          <p:nvPr>
            <p:ph type="body" idx="1"/>
          </p:nvPr>
        </p:nvSpPr>
        <p:spPr>
          <a:xfrm>
            <a:off x="325250" y="1395196"/>
            <a:ext cx="5389749" cy="5088846"/>
          </a:xfrm>
          <a:prstGeom prst="rect">
            <a:avLst/>
          </a:prstGeom>
          <a:noFill/>
          <a:ln>
            <a:noFill/>
          </a:ln>
        </p:spPr>
        <p:txBody>
          <a:bodyPr lIns="91425" tIns="91425" rIns="91425" bIns="91425" anchor="ctr" anchorCtr="0">
            <a:noAutofit/>
          </a:bodyPr>
          <a:lstStyle/>
          <a:p>
            <a:pPr marL="320040" lvl="0" indent="-320040" rtl="0">
              <a:spcBef>
                <a:spcPts val="1800"/>
              </a:spcBef>
              <a:buClr>
                <a:srgbClr val="FF6600"/>
              </a:buClr>
              <a:buSzPct val="100000"/>
              <a:buFont typeface="Wingdings" charset="2"/>
              <a:buChar char="§"/>
            </a:pPr>
            <a:r>
              <a:rPr lang="en" sz="2000" b="1" dirty="0"/>
              <a:t>Single-celled (unicellular) organisms </a:t>
            </a:r>
          </a:p>
          <a:p>
            <a:pPr marL="685800" lvl="1" indent="-320040" rtl="0">
              <a:spcBef>
                <a:spcPts val="1800"/>
              </a:spcBef>
              <a:buClr>
                <a:schemeClr val="accent5">
                  <a:lumMod val="50000"/>
                </a:schemeClr>
              </a:buClr>
              <a:buSzPct val="100000"/>
              <a:buFont typeface="Wingdings" charset="2"/>
              <a:buChar char="§"/>
            </a:pPr>
            <a:r>
              <a:rPr lang="en" sz="2000" dirty="0"/>
              <a:t>No organized </a:t>
            </a:r>
            <a:r>
              <a:rPr lang="en" sz="2000" dirty="0" smtClean="0"/>
              <a:t>internalized</a:t>
            </a:r>
            <a:r>
              <a:rPr lang="en-US" sz="2000" dirty="0" smtClean="0"/>
              <a:t/>
            </a:r>
            <a:br>
              <a:rPr lang="en-US" sz="2000" dirty="0" smtClean="0"/>
            </a:br>
            <a:r>
              <a:rPr lang="en" sz="2000" dirty="0" smtClean="0"/>
              <a:t>membranous </a:t>
            </a:r>
            <a:r>
              <a:rPr lang="en" sz="2000" dirty="0"/>
              <a:t>structures</a:t>
            </a:r>
          </a:p>
          <a:p>
            <a:pPr marL="320040" lvl="1" indent="-320040" rtl="0">
              <a:spcBef>
                <a:spcPts val="1800"/>
              </a:spcBef>
              <a:buClr>
                <a:srgbClr val="FF6600"/>
              </a:buClr>
              <a:buSzPct val="100000"/>
              <a:buFont typeface="Wingdings" charset="2"/>
              <a:buChar char="§"/>
            </a:pPr>
            <a:r>
              <a:rPr lang="en" sz="2000" b="1" dirty="0"/>
              <a:t>Prokaryotic</a:t>
            </a:r>
            <a:r>
              <a:rPr lang="en" sz="2000" dirty="0"/>
              <a:t> </a:t>
            </a:r>
          </a:p>
          <a:p>
            <a:pPr marL="685800" lvl="2" indent="-320040" rtl="0">
              <a:spcBef>
                <a:spcPts val="1800"/>
              </a:spcBef>
              <a:buClr>
                <a:schemeClr val="accent5">
                  <a:lumMod val="50000"/>
                </a:schemeClr>
              </a:buClr>
              <a:buSzPct val="100000"/>
              <a:buFont typeface="Wingdings" charset="2"/>
              <a:buChar char="§"/>
            </a:pPr>
            <a:r>
              <a:rPr lang="en" sz="2000" dirty="0"/>
              <a:t>No Nucleus </a:t>
            </a:r>
          </a:p>
          <a:p>
            <a:pPr marL="685800" lvl="2" indent="-320040" rtl="0">
              <a:spcBef>
                <a:spcPts val="1800"/>
              </a:spcBef>
              <a:buClr>
                <a:schemeClr val="accent5">
                  <a:lumMod val="50000"/>
                </a:schemeClr>
              </a:buClr>
              <a:buSzPct val="100000"/>
              <a:buFont typeface="Wingdings" charset="2"/>
              <a:buChar char="§"/>
            </a:pPr>
            <a:r>
              <a:rPr lang="en" sz="2000" dirty="0">
                <a:solidFill>
                  <a:schemeClr val="dk1"/>
                </a:solidFill>
              </a:rPr>
              <a:t>Contain small amount </a:t>
            </a:r>
            <a:r>
              <a:rPr lang="en" sz="2000" dirty="0" smtClean="0">
                <a:solidFill>
                  <a:schemeClr val="dk1"/>
                </a:solidFill>
              </a:rPr>
              <a:t>of</a:t>
            </a:r>
            <a:r>
              <a:rPr lang="en-US" sz="2000" dirty="0" smtClean="0">
                <a:solidFill>
                  <a:schemeClr val="dk1"/>
                </a:solidFill>
              </a:rPr>
              <a:t/>
            </a:r>
            <a:br>
              <a:rPr lang="en-US" sz="2000" dirty="0" smtClean="0">
                <a:solidFill>
                  <a:schemeClr val="dk1"/>
                </a:solidFill>
              </a:rPr>
            </a:br>
            <a:r>
              <a:rPr lang="en" sz="2000" dirty="0" smtClean="0">
                <a:solidFill>
                  <a:schemeClr val="dk1"/>
                </a:solidFill>
              </a:rPr>
              <a:t>loosely </a:t>
            </a:r>
            <a:r>
              <a:rPr lang="en" sz="2000" dirty="0">
                <a:solidFill>
                  <a:schemeClr val="dk1"/>
                </a:solidFill>
              </a:rPr>
              <a:t>coiled DNA</a:t>
            </a:r>
          </a:p>
          <a:p>
            <a:pPr marL="320040" lvl="0" indent="-320040">
              <a:spcBef>
                <a:spcPts val="1800"/>
              </a:spcBef>
              <a:buClr>
                <a:srgbClr val="FF6600"/>
              </a:buClr>
              <a:buSzPct val="100000"/>
              <a:buFont typeface="Wingdings" charset="2"/>
              <a:buChar char="§"/>
            </a:pPr>
            <a:r>
              <a:rPr lang="en" sz="2000" b="1" dirty="0"/>
              <a:t>Plasmid </a:t>
            </a:r>
            <a:r>
              <a:rPr lang="en-US" sz="2000" dirty="0" smtClean="0"/>
              <a:t>- </a:t>
            </a:r>
            <a:r>
              <a:rPr lang="en" sz="2000" dirty="0" smtClean="0"/>
              <a:t>Contains </a:t>
            </a:r>
            <a:r>
              <a:rPr lang="en" sz="2000" dirty="0"/>
              <a:t>additional DNA </a:t>
            </a:r>
          </a:p>
          <a:p>
            <a:pPr marL="320040" lvl="0" indent="-320040" rtl="0">
              <a:spcBef>
                <a:spcPts val="1800"/>
              </a:spcBef>
              <a:buClr>
                <a:srgbClr val="FF6600"/>
              </a:buClr>
              <a:buSzPct val="100000"/>
              <a:buFont typeface="Wingdings" charset="2"/>
              <a:buChar char="§"/>
            </a:pPr>
            <a:r>
              <a:rPr lang="en" sz="2000" b="1" dirty="0"/>
              <a:t>Flagellum</a:t>
            </a:r>
            <a:r>
              <a:rPr lang="en" sz="2000" dirty="0"/>
              <a:t> </a:t>
            </a:r>
            <a:r>
              <a:rPr lang="en-US" sz="2000" dirty="0" smtClean="0"/>
              <a:t>- </a:t>
            </a:r>
            <a:r>
              <a:rPr lang="en" sz="2000" dirty="0" smtClean="0"/>
              <a:t>Whip-like appendages</a:t>
            </a:r>
            <a:r>
              <a:rPr lang="en-US" sz="2000" dirty="0" smtClean="0"/>
              <a:t/>
            </a:r>
            <a:br>
              <a:rPr lang="en-US" sz="2000" dirty="0" smtClean="0"/>
            </a:br>
            <a:r>
              <a:rPr lang="en" sz="2000" dirty="0" smtClean="0"/>
              <a:t>that </a:t>
            </a:r>
            <a:r>
              <a:rPr lang="en" sz="2000" dirty="0"/>
              <a:t>allow for bacterial movement </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body" idx="1"/>
          </p:nvPr>
        </p:nvSpPr>
        <p:spPr>
          <a:xfrm>
            <a:off x="366348" y="1646167"/>
            <a:ext cx="4106873" cy="4954800"/>
          </a:xfrm>
          <a:prstGeom prst="rect">
            <a:avLst/>
          </a:prstGeom>
        </p:spPr>
        <p:txBody>
          <a:bodyPr lIns="91425" tIns="91425" rIns="91425" bIns="91425" anchor="t" anchorCtr="0">
            <a:noAutofit/>
          </a:bodyPr>
          <a:lstStyle/>
          <a:p>
            <a:pPr marL="320040" marR="0" lvl="0" indent="-320040" algn="l" rtl="0">
              <a:lnSpc>
                <a:spcPct val="100000"/>
              </a:lnSpc>
              <a:spcBef>
                <a:spcPts val="1600"/>
              </a:spcBef>
              <a:spcAft>
                <a:spcPts val="0"/>
              </a:spcAft>
              <a:buClr>
                <a:srgbClr val="FF6600"/>
              </a:buClr>
              <a:buSzPct val="100000"/>
              <a:buFont typeface="Wingdings" charset="2"/>
              <a:buChar char="§"/>
            </a:pPr>
            <a:r>
              <a:rPr lang="en" sz="1800" dirty="0"/>
              <a:t>Bacteria frequently secrete </a:t>
            </a:r>
            <a:r>
              <a:rPr lang="en-US" sz="1800" dirty="0" smtClean="0"/>
              <a:t/>
            </a:r>
            <a:br>
              <a:rPr lang="en-US" sz="1800" dirty="0" smtClean="0"/>
            </a:br>
            <a:r>
              <a:rPr lang="en" sz="1800" dirty="0" smtClean="0"/>
              <a:t>envi</a:t>
            </a:r>
            <a:r>
              <a:rPr lang="en-US" sz="1800" dirty="0" smtClean="0"/>
              <a:t>-</a:t>
            </a:r>
            <a:r>
              <a:rPr lang="en" sz="1800" dirty="0" smtClean="0"/>
              <a:t>ronmentally </a:t>
            </a:r>
            <a:r>
              <a:rPr lang="en" sz="1800" dirty="0"/>
              <a:t>modifying chemicals, including enzymes </a:t>
            </a:r>
            <a:r>
              <a:rPr lang="en-US" sz="1800" dirty="0" smtClean="0"/>
              <a:t/>
            </a:r>
            <a:br>
              <a:rPr lang="en-US" sz="1800" dirty="0" smtClean="0"/>
            </a:br>
            <a:r>
              <a:rPr lang="en" sz="1800" dirty="0" smtClean="0"/>
              <a:t>that </a:t>
            </a:r>
            <a:r>
              <a:rPr lang="en" sz="1800" dirty="0"/>
              <a:t>helpfully digest food, such as metabolizing sugars to lactic </a:t>
            </a:r>
            <a:r>
              <a:rPr lang="en" sz="1800" dirty="0" smtClean="0"/>
              <a:t>acid</a:t>
            </a:r>
            <a:r>
              <a:rPr lang="en-US" sz="1800" dirty="0" smtClean="0"/>
              <a:t> </a:t>
            </a:r>
            <a:r>
              <a:rPr lang="en" sz="1800" dirty="0" smtClean="0"/>
              <a:t>(</a:t>
            </a:r>
            <a:r>
              <a:rPr lang="en" sz="1800" i="1" dirty="0" smtClean="0"/>
              <a:t>Lactobacillus</a:t>
            </a:r>
            <a:r>
              <a:rPr lang="en" sz="1800" dirty="0"/>
              <a:t>) </a:t>
            </a:r>
            <a:endParaRPr sz="1800" dirty="0"/>
          </a:p>
          <a:p>
            <a:pPr marL="320040" marR="0" lvl="0" indent="-320040" algn="l" rtl="0">
              <a:lnSpc>
                <a:spcPct val="100000"/>
              </a:lnSpc>
              <a:spcBef>
                <a:spcPts val="1600"/>
              </a:spcBef>
              <a:spcAft>
                <a:spcPts val="0"/>
              </a:spcAft>
              <a:buClr>
                <a:srgbClr val="FF6600"/>
              </a:buClr>
              <a:buSzPct val="100000"/>
              <a:buFont typeface="Wingdings" charset="2"/>
              <a:buChar char="§"/>
            </a:pPr>
            <a:r>
              <a:rPr lang="en" sz="1800" dirty="0"/>
              <a:t>Some secretions are toxic, however, becoming pathogenic</a:t>
            </a:r>
          </a:p>
          <a:p>
            <a:pPr marL="685800" marR="0" lvl="1" indent="-320040" algn="l" rtl="0">
              <a:spcBef>
                <a:spcPts val="1600"/>
              </a:spcBef>
              <a:spcAft>
                <a:spcPts val="0"/>
              </a:spcAft>
              <a:buClr>
                <a:schemeClr val="accent5">
                  <a:lumMod val="50000"/>
                </a:schemeClr>
              </a:buClr>
              <a:buSzPct val="100000"/>
              <a:buFont typeface="Wingdings" charset="2"/>
              <a:buChar char="§"/>
            </a:pPr>
            <a:r>
              <a:rPr lang="en" sz="1800" dirty="0"/>
              <a:t>Toxins damage </a:t>
            </a:r>
            <a:r>
              <a:rPr lang="en" sz="1800" dirty="0" smtClean="0"/>
              <a:t>cells</a:t>
            </a:r>
            <a:endParaRPr sz="1800" dirty="0"/>
          </a:p>
          <a:p>
            <a:pPr marL="320040" marR="0" lvl="0" indent="-320040" algn="l" rtl="0">
              <a:lnSpc>
                <a:spcPct val="100000"/>
              </a:lnSpc>
              <a:spcBef>
                <a:spcPts val="1600"/>
              </a:spcBef>
              <a:spcAft>
                <a:spcPts val="0"/>
              </a:spcAft>
              <a:buClr>
                <a:srgbClr val="FF6600"/>
              </a:buClr>
              <a:buSzPct val="100000"/>
              <a:buFont typeface="Wingdings" charset="2"/>
              <a:buChar char="§"/>
            </a:pPr>
            <a:r>
              <a:rPr lang="en" sz="1800" dirty="0"/>
              <a:t>Bacteria reproduce...more bacteria means more damage </a:t>
            </a:r>
          </a:p>
          <a:p>
            <a:pPr marL="685800" lvl="1" indent="-320040" rtl="0">
              <a:spcBef>
                <a:spcPts val="1600"/>
              </a:spcBef>
              <a:buClr>
                <a:schemeClr val="accent5">
                  <a:lumMod val="50000"/>
                </a:schemeClr>
              </a:buClr>
              <a:buSzPct val="100000"/>
              <a:buFont typeface="Wingdings" charset="2"/>
              <a:buChar char="§"/>
            </a:pPr>
            <a:r>
              <a:rPr lang="en" sz="1800" dirty="0"/>
              <a:t>Cells become damaged as bacteria reproduce, creating impacts we recognize as symptoms of disease </a:t>
            </a:r>
          </a:p>
        </p:txBody>
      </p:sp>
      <p:pic>
        <p:nvPicPr>
          <p:cNvPr id="157" name="Shape 157"/>
          <p:cNvPicPr preferRelativeResize="0"/>
          <p:nvPr/>
        </p:nvPicPr>
        <p:blipFill>
          <a:blip r:embed="rId3">
            <a:alphaModFix/>
          </a:blip>
          <a:stretch>
            <a:fillRect/>
          </a:stretch>
        </p:blipFill>
        <p:spPr>
          <a:xfrm>
            <a:off x="4633172" y="1899168"/>
            <a:ext cx="4507775" cy="2862099"/>
          </a:xfrm>
          <a:prstGeom prst="rect">
            <a:avLst/>
          </a:prstGeom>
          <a:noFill/>
          <a:ln>
            <a:noFill/>
          </a:ln>
        </p:spPr>
      </p:pic>
      <p:sp>
        <p:nvSpPr>
          <p:cNvPr id="158" name="Shape 158"/>
          <p:cNvSpPr txBox="1"/>
          <p:nvPr/>
        </p:nvSpPr>
        <p:spPr>
          <a:xfrm>
            <a:off x="4633172" y="4761267"/>
            <a:ext cx="4408365" cy="621999"/>
          </a:xfrm>
          <a:prstGeom prst="rect">
            <a:avLst/>
          </a:prstGeom>
          <a:noFill/>
          <a:ln>
            <a:noFill/>
          </a:ln>
        </p:spPr>
        <p:txBody>
          <a:bodyPr lIns="91425" tIns="91425" rIns="91425" bIns="91425" anchor="t" anchorCtr="0">
            <a:noAutofit/>
          </a:bodyPr>
          <a:lstStyle/>
          <a:p>
            <a:pPr lvl="0">
              <a:spcBef>
                <a:spcPts val="0"/>
              </a:spcBef>
              <a:buNone/>
            </a:pPr>
            <a:r>
              <a:rPr lang="en" i="1" dirty="0"/>
              <a:t>Corynebacterum diphteriae</a:t>
            </a:r>
            <a:r>
              <a:rPr lang="en" dirty="0"/>
              <a:t>, the pathogenic bacterium that causes </a:t>
            </a:r>
            <a:r>
              <a:rPr lang="en" dirty="0" smtClean="0"/>
              <a:t>diphtheria</a:t>
            </a:r>
            <a:endParaRPr lang="en" dirty="0"/>
          </a:p>
        </p:txBody>
      </p:sp>
      <p:sp>
        <p:nvSpPr>
          <p:cNvPr id="8" name="Shape 123"/>
          <p:cNvSpPr txBox="1">
            <a:spLocks/>
          </p:cNvSpPr>
          <p:nvPr/>
        </p:nvSpPr>
        <p:spPr>
          <a:xfrm>
            <a:off x="360556" y="318400"/>
            <a:ext cx="8229600" cy="1015107"/>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solidFill>
                  <a:srgbClr val="FFFFFF"/>
                </a:solidFill>
              </a:rPr>
              <a:t>Pathogenic Bacteria</a:t>
            </a:r>
            <a:endParaRPr lang="en" sz="4200" dirty="0">
              <a:solidFill>
                <a:srgbClr val="FFFFFF"/>
              </a:solidFill>
            </a:endParaRPr>
          </a:p>
        </p:txBody>
      </p:sp>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txBox="1">
            <a:spLocks noGrp="1"/>
          </p:cNvSpPr>
          <p:nvPr>
            <p:ph type="body" idx="1"/>
          </p:nvPr>
        </p:nvSpPr>
        <p:spPr>
          <a:xfrm>
            <a:off x="303389" y="1528756"/>
            <a:ext cx="5658555" cy="4895199"/>
          </a:xfrm>
          <a:prstGeom prst="rect">
            <a:avLst/>
          </a:prstGeom>
        </p:spPr>
        <p:txBody>
          <a:bodyPr lIns="91425" tIns="91425" rIns="91425" bIns="91425" anchor="t" anchorCtr="0">
            <a:noAutofit/>
          </a:bodyPr>
          <a:lstStyle/>
          <a:p>
            <a:pPr marL="320040" lvl="0" indent="-320040" rtl="0">
              <a:spcBef>
                <a:spcPts val="800"/>
              </a:spcBef>
              <a:buClr>
                <a:srgbClr val="FF6600"/>
              </a:buClr>
              <a:buFont typeface="Wingdings" charset="2"/>
              <a:buChar char="§"/>
            </a:pPr>
            <a:r>
              <a:rPr lang="en" sz="1500" dirty="0"/>
              <a:t>Alexander Fleming identifies penicillin in 1928</a:t>
            </a:r>
          </a:p>
          <a:p>
            <a:pPr marL="320040" lvl="0" indent="-320040" rtl="0">
              <a:spcBef>
                <a:spcPts val="800"/>
              </a:spcBef>
              <a:buClr>
                <a:srgbClr val="FF6600"/>
              </a:buClr>
              <a:buFont typeface="Wingdings" charset="2"/>
              <a:buChar char="§"/>
            </a:pPr>
            <a:r>
              <a:rPr lang="en" sz="1500" dirty="0"/>
              <a:t>Treat or prevent </a:t>
            </a:r>
            <a:r>
              <a:rPr lang="en" sz="1500" b="1" dirty="0"/>
              <a:t>bacterial infection</a:t>
            </a:r>
            <a:r>
              <a:rPr lang="en" sz="1500" dirty="0"/>
              <a:t> by killing bacteria or by inhibiting their growth in the body</a:t>
            </a:r>
          </a:p>
          <a:p>
            <a:pPr marL="320040" lvl="0" indent="-320040" rtl="0">
              <a:spcBef>
                <a:spcPts val="800"/>
              </a:spcBef>
              <a:buClr>
                <a:srgbClr val="FF6600"/>
              </a:buClr>
              <a:buFont typeface="Wingdings" charset="2"/>
              <a:buChar char="§"/>
            </a:pPr>
            <a:r>
              <a:rPr lang="en" sz="1500" dirty="0"/>
              <a:t>Might also help fungal infections but not effective at all for viral infections </a:t>
            </a:r>
          </a:p>
          <a:p>
            <a:pPr marL="685800" lvl="1" indent="-320040" rtl="0">
              <a:spcBef>
                <a:spcPts val="800"/>
              </a:spcBef>
              <a:buClr>
                <a:schemeClr val="accent5">
                  <a:lumMod val="50000"/>
                </a:schemeClr>
              </a:buClr>
              <a:buFont typeface="Wingdings" charset="2"/>
              <a:buChar char="§"/>
            </a:pPr>
            <a:r>
              <a:rPr lang="en" sz="1500" dirty="0"/>
              <a:t>When you have the flu, which is an influenza virus, you don’t need an antibiotic</a:t>
            </a:r>
          </a:p>
          <a:p>
            <a:pPr marL="320040" lvl="0" indent="-320040" rtl="0">
              <a:spcBef>
                <a:spcPts val="800"/>
              </a:spcBef>
              <a:buClr>
                <a:srgbClr val="FF6600"/>
              </a:buClr>
              <a:buFont typeface="Wingdings" charset="2"/>
              <a:buChar char="§"/>
            </a:pPr>
            <a:r>
              <a:rPr lang="en" sz="1500" dirty="0"/>
              <a:t>Major medical innovation preventing billions of deaths, most are easy to make and very effective. </a:t>
            </a:r>
          </a:p>
          <a:p>
            <a:pPr marL="320040" lvl="0" indent="-320040" rtl="0">
              <a:spcBef>
                <a:spcPts val="800"/>
              </a:spcBef>
              <a:buClr>
                <a:srgbClr val="FF6600"/>
              </a:buClr>
              <a:buFont typeface="Wingdings" charset="2"/>
              <a:buChar char="§"/>
            </a:pPr>
            <a:r>
              <a:rPr lang="en" sz="1500" dirty="0"/>
              <a:t>Overuse, particularly in livestock industry has lead to </a:t>
            </a:r>
            <a:r>
              <a:rPr lang="en" sz="1500" b="1" dirty="0"/>
              <a:t>antibiotic resistance</a:t>
            </a:r>
          </a:p>
          <a:p>
            <a:pPr marL="320040" lvl="0" indent="-320040" rtl="0">
              <a:spcBef>
                <a:spcPts val="800"/>
              </a:spcBef>
              <a:buClr>
                <a:srgbClr val="FF6600"/>
              </a:buClr>
              <a:buFont typeface="Wingdings" charset="2"/>
              <a:buChar char="§"/>
            </a:pPr>
            <a:r>
              <a:rPr lang="en" sz="1500" b="1" dirty="0"/>
              <a:t>Health economics:</a:t>
            </a:r>
            <a:r>
              <a:rPr lang="en" sz="1500" dirty="0"/>
              <a:t> antibiotics are not considered profitable to drug companies because they must keep them accessible</a:t>
            </a:r>
          </a:p>
          <a:p>
            <a:pPr marL="320040" lvl="0" indent="-320040" rtl="0">
              <a:spcBef>
                <a:spcPts val="800"/>
              </a:spcBef>
              <a:buClr>
                <a:srgbClr val="FF6600"/>
              </a:buClr>
              <a:buFont typeface="Wingdings" charset="2"/>
              <a:buChar char="§"/>
            </a:pPr>
            <a:r>
              <a:rPr lang="en" sz="1500" dirty="0"/>
              <a:t>Pharmaceutical companies don’t spend money on </a:t>
            </a:r>
            <a:r>
              <a:rPr lang="en" sz="1500" b="1" dirty="0"/>
              <a:t>research and development</a:t>
            </a:r>
            <a:r>
              <a:rPr lang="en" sz="1500" dirty="0"/>
              <a:t> of medications they know won’t be profitable, so fewer antibiotics are going to market while we’re becoming more resistant to the ones we currently have</a:t>
            </a:r>
          </a:p>
        </p:txBody>
      </p:sp>
      <p:pic>
        <p:nvPicPr>
          <p:cNvPr id="166" name="Shape 166"/>
          <p:cNvPicPr preferRelativeResize="0"/>
          <p:nvPr/>
        </p:nvPicPr>
        <p:blipFill>
          <a:blip r:embed="rId3">
            <a:alphaModFix/>
          </a:blip>
          <a:stretch>
            <a:fillRect/>
          </a:stretch>
        </p:blipFill>
        <p:spPr>
          <a:xfrm>
            <a:off x="6003297" y="2252368"/>
            <a:ext cx="2920574" cy="3449065"/>
          </a:xfrm>
          <a:prstGeom prst="rect">
            <a:avLst/>
          </a:prstGeom>
          <a:noFill/>
          <a:ln>
            <a:noFill/>
          </a:ln>
        </p:spPr>
      </p:pic>
      <p:sp>
        <p:nvSpPr>
          <p:cNvPr id="6" name="Shape 123"/>
          <p:cNvSpPr txBox="1">
            <a:spLocks/>
          </p:cNvSpPr>
          <p:nvPr/>
        </p:nvSpPr>
        <p:spPr>
          <a:xfrm>
            <a:off x="360556" y="318400"/>
            <a:ext cx="8229600" cy="1015107"/>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solidFill>
                  <a:srgbClr val="FFFFFF"/>
                </a:solidFill>
              </a:rPr>
              <a:t>Antibiotics</a:t>
            </a:r>
            <a:endParaRPr lang="en" sz="4200" dirty="0">
              <a:solidFill>
                <a:srgbClr val="FFFFFF"/>
              </a:solidFill>
            </a:endParaRPr>
          </a:p>
        </p:txBody>
      </p:sp>
    </p:spTree>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409900" y="1664985"/>
            <a:ext cx="4082100" cy="4910800"/>
          </a:xfrm>
          <a:prstGeom prst="rect">
            <a:avLst/>
          </a:prstGeom>
        </p:spPr>
        <p:txBody>
          <a:bodyPr lIns="91425" tIns="91425" rIns="91425" bIns="91425" anchor="t" anchorCtr="0">
            <a:noAutofit/>
          </a:bodyPr>
          <a:lstStyle/>
          <a:p>
            <a:pPr lvl="0" rtl="0">
              <a:spcBef>
                <a:spcPts val="600"/>
              </a:spcBef>
              <a:buSzPct val="100000"/>
            </a:pPr>
            <a:r>
              <a:rPr lang="en" sz="2200" dirty="0" smtClean="0"/>
              <a:t>Anthrax</a:t>
            </a:r>
            <a:endParaRPr lang="en-US" sz="2200" dirty="0" smtClean="0"/>
          </a:p>
          <a:p>
            <a:pPr lvl="0" rtl="0">
              <a:spcBef>
                <a:spcPts val="600"/>
              </a:spcBef>
              <a:buSzPct val="100000"/>
            </a:pPr>
            <a:r>
              <a:rPr lang="en" sz="2200" dirty="0" smtClean="0"/>
              <a:t>Whooping cough</a:t>
            </a:r>
            <a:endParaRPr lang="en-US" sz="2200" dirty="0" smtClean="0"/>
          </a:p>
          <a:p>
            <a:pPr lvl="0" rtl="0">
              <a:spcBef>
                <a:spcPts val="600"/>
              </a:spcBef>
              <a:buSzPct val="100000"/>
            </a:pPr>
            <a:r>
              <a:rPr lang="en" sz="2200" dirty="0" smtClean="0"/>
              <a:t>Staph infections</a:t>
            </a:r>
            <a:endParaRPr lang="en-US" sz="2200" dirty="0" smtClean="0"/>
          </a:p>
          <a:p>
            <a:pPr lvl="0" rtl="0">
              <a:spcBef>
                <a:spcPts val="600"/>
              </a:spcBef>
              <a:buSzPct val="100000"/>
            </a:pPr>
            <a:r>
              <a:rPr lang="en" sz="2200" dirty="0" smtClean="0"/>
              <a:t>Strep throat</a:t>
            </a:r>
            <a:endParaRPr lang="en-US" sz="2200" dirty="0" smtClean="0"/>
          </a:p>
          <a:p>
            <a:pPr lvl="0" rtl="0">
              <a:spcBef>
                <a:spcPts val="600"/>
              </a:spcBef>
              <a:buSzPct val="100000"/>
            </a:pPr>
            <a:r>
              <a:rPr lang="en" sz="2200" dirty="0" smtClean="0"/>
              <a:t>Tetanus</a:t>
            </a:r>
            <a:endParaRPr lang="en-US" sz="2200" dirty="0"/>
          </a:p>
          <a:p>
            <a:pPr lvl="0" rtl="0">
              <a:spcBef>
                <a:spcPts val="600"/>
              </a:spcBef>
              <a:buSzPct val="100000"/>
            </a:pPr>
            <a:r>
              <a:rPr lang="en" sz="2200" dirty="0" smtClean="0"/>
              <a:t>Diphtheria</a:t>
            </a:r>
            <a:endParaRPr lang="en" sz="2200" dirty="0"/>
          </a:p>
          <a:p>
            <a:pPr lvl="0" rtl="0">
              <a:spcBef>
                <a:spcPts val="600"/>
              </a:spcBef>
              <a:buSzPct val="100000"/>
            </a:pPr>
            <a:r>
              <a:rPr lang="en" sz="2200" dirty="0"/>
              <a:t>Urinary tract infections</a:t>
            </a:r>
          </a:p>
          <a:p>
            <a:pPr lvl="0" rtl="0">
              <a:spcBef>
                <a:spcPts val="600"/>
              </a:spcBef>
              <a:buSzPct val="100000"/>
            </a:pPr>
            <a:r>
              <a:rPr lang="en" sz="2200" dirty="0"/>
              <a:t>Bacterial meningitis</a:t>
            </a:r>
          </a:p>
          <a:p>
            <a:pPr lvl="0" rtl="0">
              <a:spcBef>
                <a:spcPts val="600"/>
              </a:spcBef>
              <a:buSzPct val="100000"/>
            </a:pPr>
            <a:r>
              <a:rPr lang="en" sz="2200" dirty="0"/>
              <a:t>Tularemia</a:t>
            </a:r>
          </a:p>
          <a:p>
            <a:pPr lvl="0" rtl="0">
              <a:spcBef>
                <a:spcPts val="600"/>
              </a:spcBef>
              <a:buSzPct val="100000"/>
            </a:pPr>
            <a:r>
              <a:rPr lang="en" sz="2200" dirty="0"/>
              <a:t>Tuberculosis</a:t>
            </a:r>
          </a:p>
          <a:p>
            <a:pPr lvl="0" rtl="0">
              <a:spcBef>
                <a:spcPts val="600"/>
              </a:spcBef>
              <a:buSzPct val="100000"/>
            </a:pPr>
            <a:r>
              <a:rPr lang="en" sz="2200" dirty="0"/>
              <a:t>Dysentery</a:t>
            </a:r>
          </a:p>
          <a:p>
            <a:pPr lvl="0" rtl="0">
              <a:spcBef>
                <a:spcPts val="600"/>
              </a:spcBef>
              <a:buNone/>
            </a:pPr>
            <a:endParaRPr dirty="0"/>
          </a:p>
          <a:p>
            <a:pPr lvl="0">
              <a:spcBef>
                <a:spcPts val="600"/>
              </a:spcBef>
              <a:buNone/>
            </a:pPr>
            <a:endParaRPr dirty="0"/>
          </a:p>
        </p:txBody>
      </p:sp>
      <p:sp>
        <p:nvSpPr>
          <p:cNvPr id="172" name="Shape 172"/>
          <p:cNvSpPr txBox="1">
            <a:spLocks noGrp="1"/>
          </p:cNvSpPr>
          <p:nvPr>
            <p:ph type="title"/>
          </p:nvPr>
        </p:nvSpPr>
        <p:spPr>
          <a:xfrm>
            <a:off x="457200" y="420975"/>
            <a:ext cx="8229600" cy="914399"/>
          </a:xfrm>
          <a:prstGeom prst="rect">
            <a:avLst/>
          </a:prstGeom>
        </p:spPr>
        <p:txBody>
          <a:bodyPr lIns="91425" tIns="91425" rIns="91425" bIns="91425" anchor="t" anchorCtr="0">
            <a:noAutofit/>
          </a:bodyPr>
          <a:lstStyle/>
          <a:p>
            <a:pPr lvl="0">
              <a:spcBef>
                <a:spcPts val="0"/>
              </a:spcBef>
              <a:buNone/>
            </a:pPr>
            <a:r>
              <a:rPr lang="en" dirty="0"/>
              <a:t>Examples of Bacterial Diseases </a:t>
            </a:r>
          </a:p>
        </p:txBody>
      </p:sp>
      <p:sp>
        <p:nvSpPr>
          <p:cNvPr id="173" name="Shape 173"/>
          <p:cNvSpPr txBox="1"/>
          <p:nvPr/>
        </p:nvSpPr>
        <p:spPr>
          <a:xfrm>
            <a:off x="4344267" y="1659466"/>
            <a:ext cx="3534900" cy="4245414"/>
          </a:xfrm>
          <a:prstGeom prst="rect">
            <a:avLst/>
          </a:prstGeom>
          <a:noFill/>
          <a:ln>
            <a:noFill/>
          </a:ln>
        </p:spPr>
        <p:txBody>
          <a:bodyPr lIns="91425" tIns="91425" rIns="91425" bIns="91425" anchor="ctr" anchorCtr="0">
            <a:noAutofit/>
          </a:bodyPr>
          <a:lstStyle/>
          <a:p>
            <a:pPr lvl="0" rtl="0">
              <a:spcBef>
                <a:spcPts val="600"/>
              </a:spcBef>
              <a:buClr>
                <a:schemeClr val="dk1"/>
              </a:buClr>
              <a:buSzPct val="100000"/>
            </a:pPr>
            <a:r>
              <a:rPr lang="en" sz="2200" dirty="0">
                <a:solidFill>
                  <a:schemeClr val="dk1"/>
                </a:solidFill>
              </a:rPr>
              <a:t>Legionnaire’s disease</a:t>
            </a:r>
          </a:p>
          <a:p>
            <a:pPr lvl="0" rtl="0">
              <a:spcBef>
                <a:spcPts val="600"/>
              </a:spcBef>
              <a:buClr>
                <a:schemeClr val="dk1"/>
              </a:buClr>
              <a:buSzPct val="100000"/>
            </a:pPr>
            <a:r>
              <a:rPr lang="en" sz="2200" dirty="0">
                <a:solidFill>
                  <a:schemeClr val="dk1"/>
                </a:solidFill>
              </a:rPr>
              <a:t>Gonorrhea (STI)</a:t>
            </a:r>
          </a:p>
          <a:p>
            <a:pPr lvl="0" rtl="0">
              <a:spcBef>
                <a:spcPts val="600"/>
              </a:spcBef>
              <a:buClr>
                <a:schemeClr val="dk1"/>
              </a:buClr>
              <a:buSzPct val="100000"/>
            </a:pPr>
            <a:r>
              <a:rPr lang="en" sz="2200" dirty="0">
                <a:solidFill>
                  <a:schemeClr val="dk1"/>
                </a:solidFill>
              </a:rPr>
              <a:t>Chlamydia (STI)</a:t>
            </a:r>
          </a:p>
          <a:p>
            <a:pPr lvl="0" rtl="0">
              <a:spcBef>
                <a:spcPts val="600"/>
              </a:spcBef>
              <a:buClr>
                <a:schemeClr val="dk1"/>
              </a:buClr>
              <a:buSzPct val="100000"/>
            </a:pPr>
            <a:r>
              <a:rPr lang="en" sz="2200" dirty="0">
                <a:solidFill>
                  <a:schemeClr val="dk1"/>
                </a:solidFill>
              </a:rPr>
              <a:t>Typhoid</a:t>
            </a:r>
          </a:p>
          <a:p>
            <a:pPr lvl="0" rtl="0">
              <a:spcBef>
                <a:spcPts val="600"/>
              </a:spcBef>
              <a:buClr>
                <a:schemeClr val="dk1"/>
              </a:buClr>
              <a:buSzPct val="100000"/>
            </a:pPr>
            <a:r>
              <a:rPr lang="en" sz="2200" dirty="0">
                <a:solidFill>
                  <a:schemeClr val="dk1"/>
                </a:solidFill>
              </a:rPr>
              <a:t>Salmonellosis   </a:t>
            </a:r>
          </a:p>
          <a:p>
            <a:pPr lvl="0" rtl="0">
              <a:spcBef>
                <a:spcPts val="600"/>
              </a:spcBef>
              <a:buClr>
                <a:schemeClr val="dk1"/>
              </a:buClr>
              <a:buSzPct val="100000"/>
            </a:pPr>
            <a:r>
              <a:rPr lang="en" sz="2200" dirty="0">
                <a:solidFill>
                  <a:schemeClr val="dk1"/>
                </a:solidFill>
              </a:rPr>
              <a:t>Leprosy</a:t>
            </a:r>
          </a:p>
          <a:p>
            <a:pPr lvl="0" rtl="0">
              <a:spcBef>
                <a:spcPts val="600"/>
              </a:spcBef>
              <a:buClr>
                <a:schemeClr val="dk1"/>
              </a:buClr>
              <a:buSzPct val="100000"/>
            </a:pPr>
            <a:r>
              <a:rPr lang="en" sz="2200" dirty="0">
                <a:solidFill>
                  <a:schemeClr val="dk1"/>
                </a:solidFill>
              </a:rPr>
              <a:t>Gas gangrene</a:t>
            </a:r>
          </a:p>
          <a:p>
            <a:pPr lvl="0" rtl="0">
              <a:spcBef>
                <a:spcPts val="600"/>
              </a:spcBef>
              <a:buClr>
                <a:schemeClr val="dk1"/>
              </a:buClr>
              <a:buSzPct val="100000"/>
            </a:pPr>
            <a:r>
              <a:rPr lang="en" sz="2200" dirty="0">
                <a:solidFill>
                  <a:schemeClr val="dk1"/>
                </a:solidFill>
              </a:rPr>
              <a:t>Botulism</a:t>
            </a:r>
          </a:p>
          <a:p>
            <a:pPr lvl="0" rtl="0">
              <a:spcBef>
                <a:spcPts val="600"/>
              </a:spcBef>
              <a:buClr>
                <a:schemeClr val="dk1"/>
              </a:buClr>
              <a:buSzPct val="100000"/>
            </a:pPr>
            <a:r>
              <a:rPr lang="en" sz="2200" dirty="0">
                <a:solidFill>
                  <a:schemeClr val="dk1"/>
                </a:solidFill>
              </a:rPr>
              <a:t>Most food poisoning</a:t>
            </a:r>
          </a:p>
          <a:p>
            <a:pPr lvl="0" rtl="0">
              <a:spcBef>
                <a:spcPts val="600"/>
              </a:spcBef>
              <a:buClr>
                <a:schemeClr val="dk1"/>
              </a:buClr>
              <a:buSzPct val="100000"/>
            </a:pPr>
            <a:r>
              <a:rPr lang="en" sz="2200" dirty="0">
                <a:solidFill>
                  <a:schemeClr val="dk1"/>
                </a:solidFill>
              </a:rPr>
              <a:t>Peptic ulcers</a:t>
            </a:r>
          </a:p>
        </p:txBody>
      </p:sp>
    </p:spTree>
  </p:cSld>
  <p:clrMapOvr>
    <a:masterClrMapping/>
  </p:clrMapOvr>
  <p:transition xmlns:p14="http://schemas.microsoft.com/office/powerpoint/2010/main" spd="slow">
    <p:cut/>
  </p:transition>
</p:sld>
</file>

<file path=ppt/theme/theme1.xml><?xml version="1.0" encoding="utf-8"?>
<a:theme xmlns:a="http://schemas.openxmlformats.org/drawingml/2006/main" name="TM01103891">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M01103891">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TotalTime>
  <Words>1628</Words>
  <Application>Microsoft Macintosh PowerPoint</Application>
  <PresentationFormat>On-screen Show (4:3)</PresentationFormat>
  <Paragraphs>232</Paragraphs>
  <Slides>16</Slides>
  <Notes>16</Notes>
  <HiddenSlides>0</HiddenSlides>
  <MMClips>2</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TM01103891</vt:lpstr>
      <vt:lpstr>TM01103891</vt:lpstr>
      <vt:lpstr>PowerPoint Presentation</vt:lpstr>
      <vt:lpstr>What are Pathogens? </vt:lpstr>
      <vt:lpstr>Types of Pathogens</vt:lpstr>
      <vt:lpstr>Defining Infectious Disease: Koch’s Postulates </vt:lpstr>
      <vt:lpstr>PowerPoint Presentation</vt:lpstr>
      <vt:lpstr>PowerPoint Presentation</vt:lpstr>
      <vt:lpstr>PowerPoint Presentation</vt:lpstr>
      <vt:lpstr>PowerPoint Presentation</vt:lpstr>
      <vt:lpstr>Examples of Bacterial Diseases </vt:lpstr>
      <vt:lpstr>PowerPoint Presentation</vt:lpstr>
      <vt:lpstr>PowerPoint Presentation</vt:lpstr>
      <vt:lpstr>Examples of Viral Diseases </vt:lpstr>
      <vt:lpstr>PowerPoint Presentation</vt:lpstr>
      <vt:lpstr>PowerPoint Presentation</vt:lpstr>
      <vt:lpstr>Examples of Worm-based Diseases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Bacteria, Viruses, and Parasites </dc:title>
  <cp:lastModifiedBy>Jacklyn Lacey</cp:lastModifiedBy>
  <cp:revision>14</cp:revision>
  <dcterms:modified xsi:type="dcterms:W3CDTF">2016-10-31T19:02:25Z</dcterms:modified>
</cp:coreProperties>
</file>